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31822-FD37-4025-976C-3624C21677A4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7FB68-F5DB-4BE2-9C1E-0BEFAAC3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81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1447-37BA-49FF-AC79-12EF641D51A9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1739-F8B1-4EC6-B832-79EE8BD2C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48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1447-37BA-49FF-AC79-12EF641D51A9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1739-F8B1-4EC6-B832-79EE8BD2C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35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1447-37BA-49FF-AC79-12EF641D51A9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1739-F8B1-4EC6-B832-79EE8BD2C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81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1447-37BA-49FF-AC79-12EF641D51A9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1739-F8B1-4EC6-B832-79EE8BD2C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532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1447-37BA-49FF-AC79-12EF641D51A9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1739-F8B1-4EC6-B832-79EE8BD2C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7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1447-37BA-49FF-AC79-12EF641D51A9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1739-F8B1-4EC6-B832-79EE8BD2C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41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1447-37BA-49FF-AC79-12EF641D51A9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1739-F8B1-4EC6-B832-79EE8BD2C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5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1447-37BA-49FF-AC79-12EF641D51A9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1739-F8B1-4EC6-B832-79EE8BD2C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7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1447-37BA-49FF-AC79-12EF641D51A9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1739-F8B1-4EC6-B832-79EE8BD2C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7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1447-37BA-49FF-AC79-12EF641D51A9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1739-F8B1-4EC6-B832-79EE8BD2C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140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1447-37BA-49FF-AC79-12EF641D51A9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1739-F8B1-4EC6-B832-79EE8BD2C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08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E1447-37BA-49FF-AC79-12EF641D51A9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C1739-F8B1-4EC6-B832-79EE8BD2C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8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6200" y="0"/>
            <a:ext cx="9144000" cy="1470025"/>
          </a:xfrm>
        </p:spPr>
        <p:txBody>
          <a:bodyPr/>
          <a:lstStyle/>
          <a:p>
            <a:r>
              <a:rPr lang="en-US" dirty="0" smtClean="0"/>
              <a:t>Daily Warm-up  Friday, October 31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3058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What is the proper classification of this image?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HW: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-Study for test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Turn in: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-Cell project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455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98F79F-BAE2-4217-8C30-22698EA50D4D}" type="slidenum">
              <a:rPr lang="en-US" altLang="en-US" sz="1400" smtClean="0"/>
              <a:pPr eaLnBrk="1" hangingPunct="1"/>
              <a:t>2</a:t>
            </a:fld>
            <a:endParaRPr lang="en-US" altLang="en-US" sz="1400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9388"/>
            <a:ext cx="7772400" cy="1143000"/>
          </a:xfrm>
          <a:solidFill>
            <a:srgbClr val="6699FF"/>
          </a:solidFill>
        </p:spPr>
        <p:txBody>
          <a:bodyPr/>
          <a:lstStyle/>
          <a:p>
            <a:pPr eaLnBrk="1" hangingPunct="1"/>
            <a:r>
              <a:rPr lang="en-US" altLang="en-US" sz="4000" b="1" dirty="0" smtClean="0">
                <a:latin typeface="Arial" charset="0"/>
                <a:cs typeface="Arial" charset="0"/>
              </a:rPr>
              <a:t> Nervous </a:t>
            </a:r>
            <a:r>
              <a:rPr lang="en-US" altLang="en-US" sz="4000" b="1" dirty="0" smtClean="0">
                <a:latin typeface="Arial" charset="0"/>
                <a:cs typeface="Arial" charset="0"/>
              </a:rPr>
              <a:t>Tissue</a:t>
            </a:r>
          </a:p>
        </p:txBody>
      </p:sp>
      <p:sp>
        <p:nvSpPr>
          <p:cNvPr id="35844" name="Text Box 13"/>
          <p:cNvSpPr txBox="1">
            <a:spLocks noChangeArrowheads="1"/>
          </p:cNvSpPr>
          <p:nvPr/>
        </p:nvSpPr>
        <p:spPr bwMode="auto">
          <a:xfrm>
            <a:off x="0" y="1828800"/>
            <a:ext cx="4724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chemeClr val="accent2"/>
              </a:buClr>
              <a:buFontTx/>
              <a:buChar char="•"/>
            </a:pPr>
            <a:r>
              <a:rPr lang="en-US" altLang="en-US" b="1" dirty="0"/>
              <a:t> </a:t>
            </a:r>
            <a:r>
              <a:rPr lang="en-US" altLang="en-US" b="1" dirty="0">
                <a:latin typeface="Arial" charset="0"/>
                <a:cs typeface="Arial" charset="0"/>
              </a:rPr>
              <a:t>Found in brain, spinal cord, and peripheral nerves</a:t>
            </a:r>
          </a:p>
        </p:txBody>
      </p:sp>
      <p:sp>
        <p:nvSpPr>
          <p:cNvPr id="35845" name="Text Box 14"/>
          <p:cNvSpPr txBox="1">
            <a:spLocks noChangeArrowheads="1"/>
          </p:cNvSpPr>
          <p:nvPr/>
        </p:nvSpPr>
        <p:spPr bwMode="auto">
          <a:xfrm>
            <a:off x="0" y="2743200"/>
            <a:ext cx="45386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chemeClr val="accent2"/>
              </a:buClr>
              <a:buFontTx/>
              <a:buChar char="•"/>
            </a:pPr>
            <a:r>
              <a:rPr lang="en-US" altLang="en-US" b="1"/>
              <a:t> </a:t>
            </a:r>
            <a:r>
              <a:rPr lang="en-US" altLang="en-US" b="1">
                <a:latin typeface="Arial" charset="0"/>
                <a:cs typeface="Arial" charset="0"/>
              </a:rPr>
              <a:t>Functional cells are neurons</a:t>
            </a:r>
          </a:p>
        </p:txBody>
      </p:sp>
      <p:sp>
        <p:nvSpPr>
          <p:cNvPr id="35846" name="Text Box 15"/>
          <p:cNvSpPr txBox="1">
            <a:spLocks noChangeArrowheads="1"/>
          </p:cNvSpPr>
          <p:nvPr/>
        </p:nvSpPr>
        <p:spPr bwMode="auto">
          <a:xfrm>
            <a:off x="0" y="3276600"/>
            <a:ext cx="4648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chemeClr val="accent2"/>
              </a:buClr>
              <a:buFontTx/>
              <a:buChar char="•"/>
            </a:pPr>
            <a:r>
              <a:rPr lang="en-US" altLang="en-US" b="1"/>
              <a:t> </a:t>
            </a:r>
            <a:r>
              <a:rPr lang="en-US" altLang="en-US" b="1">
                <a:latin typeface="Arial" charset="0"/>
                <a:cs typeface="Arial" charset="0"/>
              </a:rPr>
              <a:t>Neuroglial cells support and</a:t>
            </a:r>
          </a:p>
          <a:p>
            <a:pPr eaLnBrk="1" hangingPunct="1"/>
            <a:r>
              <a:rPr lang="en-US" altLang="en-US" b="1">
                <a:latin typeface="Arial" charset="0"/>
                <a:cs typeface="Arial" charset="0"/>
              </a:rPr>
              <a:t>bind nervous tissue components</a:t>
            </a:r>
          </a:p>
        </p:txBody>
      </p:sp>
      <p:sp>
        <p:nvSpPr>
          <p:cNvPr id="35847" name="Text Box 16"/>
          <p:cNvSpPr txBox="1">
            <a:spLocks noChangeArrowheads="1"/>
          </p:cNvSpPr>
          <p:nvPr/>
        </p:nvSpPr>
        <p:spPr bwMode="auto">
          <a:xfrm>
            <a:off x="0" y="4419600"/>
            <a:ext cx="3054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chemeClr val="accent2"/>
              </a:buClr>
              <a:buFontTx/>
              <a:buChar char="•"/>
            </a:pPr>
            <a:r>
              <a:rPr lang="en-US" altLang="en-US" b="1"/>
              <a:t> </a:t>
            </a:r>
            <a:r>
              <a:rPr lang="en-US" altLang="en-US" b="1">
                <a:latin typeface="Arial" charset="0"/>
                <a:cs typeface="Arial" charset="0"/>
              </a:rPr>
              <a:t>Sensory reception</a:t>
            </a:r>
          </a:p>
        </p:txBody>
      </p:sp>
      <p:sp>
        <p:nvSpPr>
          <p:cNvPr id="35848" name="Text Box 17"/>
          <p:cNvSpPr txBox="1">
            <a:spLocks noChangeArrowheads="1"/>
          </p:cNvSpPr>
          <p:nvPr/>
        </p:nvSpPr>
        <p:spPr bwMode="auto">
          <a:xfrm>
            <a:off x="0" y="4800600"/>
            <a:ext cx="4776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chemeClr val="accent2"/>
              </a:buClr>
              <a:buFontTx/>
              <a:buChar char="•"/>
            </a:pPr>
            <a:r>
              <a:rPr lang="en-US" altLang="en-US" b="1"/>
              <a:t> </a:t>
            </a:r>
            <a:r>
              <a:rPr lang="en-US" altLang="en-US" b="1">
                <a:latin typeface="Arial" charset="0"/>
                <a:cs typeface="Arial" charset="0"/>
              </a:rPr>
              <a:t>Conduction of nerve impulses</a:t>
            </a:r>
          </a:p>
        </p:txBody>
      </p:sp>
      <p:pic>
        <p:nvPicPr>
          <p:cNvPr id="35849" name="Picture 20" descr="shi25707_05_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225" y="2925763"/>
            <a:ext cx="4560888" cy="173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50" name="Rectangle 24"/>
          <p:cNvSpPr>
            <a:spLocks noChangeArrowheads="1"/>
          </p:cNvSpPr>
          <p:nvPr/>
        </p:nvSpPr>
        <p:spPr bwMode="auto">
          <a:xfrm>
            <a:off x="6557963" y="3773488"/>
            <a:ext cx="3206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500" b="1">
                <a:solidFill>
                  <a:srgbClr val="000000"/>
                </a:solidFill>
                <a:latin typeface="Arial" charset="0"/>
              </a:rPr>
              <a:t>Cell</a:t>
            </a:r>
          </a:p>
          <a:p>
            <a:pPr eaLnBrk="1" hangingPunct="1"/>
            <a:r>
              <a:rPr lang="en-US" altLang="en-US" sz="500" b="1">
                <a:solidFill>
                  <a:srgbClr val="000000"/>
                </a:solidFill>
                <a:latin typeface="Arial" charset="0"/>
              </a:rPr>
              <a:t>membrane</a:t>
            </a:r>
          </a:p>
        </p:txBody>
      </p:sp>
      <p:sp>
        <p:nvSpPr>
          <p:cNvPr id="35851" name="Rectangle 26"/>
          <p:cNvSpPr>
            <a:spLocks noChangeArrowheads="1"/>
          </p:cNvSpPr>
          <p:nvPr/>
        </p:nvSpPr>
        <p:spPr bwMode="auto">
          <a:xfrm>
            <a:off x="6569075" y="4113213"/>
            <a:ext cx="3079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500" b="1">
                <a:solidFill>
                  <a:srgbClr val="000000"/>
                </a:solidFill>
                <a:latin typeface="Arial" charset="0"/>
              </a:rPr>
              <a:t>Neuroglial</a:t>
            </a:r>
          </a:p>
          <a:p>
            <a:pPr eaLnBrk="1" hangingPunct="1"/>
            <a:r>
              <a:rPr lang="en-US" altLang="en-US" sz="500" b="1">
                <a:solidFill>
                  <a:srgbClr val="000000"/>
                </a:solidFill>
                <a:latin typeface="Arial" charset="0"/>
              </a:rPr>
              <a:t>cells</a:t>
            </a:r>
          </a:p>
        </p:txBody>
      </p:sp>
      <p:sp>
        <p:nvSpPr>
          <p:cNvPr id="35852" name="Rectangle 28"/>
          <p:cNvSpPr>
            <a:spLocks noChangeArrowheads="1"/>
          </p:cNvSpPr>
          <p:nvPr/>
        </p:nvSpPr>
        <p:spPr bwMode="auto">
          <a:xfrm>
            <a:off x="6569075" y="3292475"/>
            <a:ext cx="322263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500" b="1">
                <a:solidFill>
                  <a:srgbClr val="000000"/>
                </a:solidFill>
                <a:latin typeface="Arial" charset="0"/>
              </a:rPr>
              <a:t>Cytoplasm</a:t>
            </a:r>
            <a:endParaRPr lang="en-US" altLang="en-US" b="1">
              <a:latin typeface="Arial" charset="0"/>
            </a:endParaRPr>
          </a:p>
        </p:txBody>
      </p:sp>
      <p:sp>
        <p:nvSpPr>
          <p:cNvPr id="35853" name="Rectangle 29"/>
          <p:cNvSpPr>
            <a:spLocks noChangeArrowheads="1"/>
          </p:cNvSpPr>
          <p:nvPr/>
        </p:nvSpPr>
        <p:spPr bwMode="auto">
          <a:xfrm>
            <a:off x="6578600" y="3054350"/>
            <a:ext cx="241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500" b="1">
                <a:solidFill>
                  <a:srgbClr val="000000"/>
                </a:solidFill>
                <a:latin typeface="Arial" charset="0"/>
              </a:rPr>
              <a:t>Cellular</a:t>
            </a:r>
          </a:p>
          <a:p>
            <a:pPr eaLnBrk="1" hangingPunct="1"/>
            <a:r>
              <a:rPr lang="en-US" altLang="en-US" sz="500" b="1">
                <a:solidFill>
                  <a:srgbClr val="000000"/>
                </a:solidFill>
                <a:latin typeface="Arial" charset="0"/>
              </a:rPr>
              <a:t>process</a:t>
            </a:r>
          </a:p>
        </p:txBody>
      </p:sp>
      <p:sp>
        <p:nvSpPr>
          <p:cNvPr id="35854" name="Rectangle 31"/>
          <p:cNvSpPr>
            <a:spLocks noChangeArrowheads="1"/>
          </p:cNvSpPr>
          <p:nvPr/>
        </p:nvSpPr>
        <p:spPr bwMode="auto">
          <a:xfrm>
            <a:off x="6573838" y="3527425"/>
            <a:ext cx="244475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500" b="1">
                <a:solidFill>
                  <a:srgbClr val="000000"/>
                </a:solidFill>
                <a:latin typeface="Arial" charset="0"/>
              </a:rPr>
              <a:t>Nucleus</a:t>
            </a:r>
            <a:endParaRPr lang="en-US" altLang="en-US" b="1">
              <a:latin typeface="Arial" charset="0"/>
            </a:endParaRPr>
          </a:p>
        </p:txBody>
      </p:sp>
      <p:sp>
        <p:nvSpPr>
          <p:cNvPr id="35855" name="Freeform 32"/>
          <p:cNvSpPr>
            <a:spLocks/>
          </p:cNvSpPr>
          <p:nvPr/>
        </p:nvSpPr>
        <p:spPr bwMode="auto">
          <a:xfrm>
            <a:off x="5200650" y="3092450"/>
            <a:ext cx="1355725" cy="177800"/>
          </a:xfrm>
          <a:custGeom>
            <a:avLst/>
            <a:gdLst>
              <a:gd name="T0" fmla="*/ 2147483647 w 854"/>
              <a:gd name="T1" fmla="*/ 0 h 112"/>
              <a:gd name="T2" fmla="*/ 2147483647 w 854"/>
              <a:gd name="T3" fmla="*/ 0 h 112"/>
              <a:gd name="T4" fmla="*/ 0 w 854"/>
              <a:gd name="T5" fmla="*/ 2147483647 h 112"/>
              <a:gd name="T6" fmla="*/ 0 60000 65536"/>
              <a:gd name="T7" fmla="*/ 0 60000 65536"/>
              <a:gd name="T8" fmla="*/ 0 60000 65536"/>
              <a:gd name="T9" fmla="*/ 0 w 854"/>
              <a:gd name="T10" fmla="*/ 0 h 112"/>
              <a:gd name="T11" fmla="*/ 854 w 854"/>
              <a:gd name="T12" fmla="*/ 112 h 1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4" h="112">
                <a:moveTo>
                  <a:pt x="854" y="0"/>
                </a:moveTo>
                <a:lnTo>
                  <a:pt x="595" y="0"/>
                </a:lnTo>
                <a:lnTo>
                  <a:pt x="0" y="112"/>
                </a:lnTo>
              </a:path>
            </a:pathLst>
          </a:cu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Line 33"/>
          <p:cNvSpPr>
            <a:spLocks noChangeShapeType="1"/>
          </p:cNvSpPr>
          <p:nvPr/>
        </p:nvSpPr>
        <p:spPr bwMode="auto">
          <a:xfrm flipH="1">
            <a:off x="6823075" y="3094038"/>
            <a:ext cx="585788" cy="1587"/>
          </a:xfrm>
          <a:prstGeom prst="line">
            <a:avLst/>
          </a:prstGeom>
          <a:noFill/>
          <a:ln w="63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Freeform 34"/>
          <p:cNvSpPr>
            <a:spLocks/>
          </p:cNvSpPr>
          <p:nvPr/>
        </p:nvSpPr>
        <p:spPr bwMode="auto">
          <a:xfrm>
            <a:off x="6905625" y="3330575"/>
            <a:ext cx="1166813" cy="157163"/>
          </a:xfrm>
          <a:custGeom>
            <a:avLst/>
            <a:gdLst>
              <a:gd name="T0" fmla="*/ 0 w 735"/>
              <a:gd name="T1" fmla="*/ 0 h 99"/>
              <a:gd name="T2" fmla="*/ 2147483647 w 735"/>
              <a:gd name="T3" fmla="*/ 0 h 99"/>
              <a:gd name="T4" fmla="*/ 2147483647 w 735"/>
              <a:gd name="T5" fmla="*/ 2147483647 h 99"/>
              <a:gd name="T6" fmla="*/ 0 60000 65536"/>
              <a:gd name="T7" fmla="*/ 0 60000 65536"/>
              <a:gd name="T8" fmla="*/ 0 60000 65536"/>
              <a:gd name="T9" fmla="*/ 0 w 735"/>
              <a:gd name="T10" fmla="*/ 0 h 99"/>
              <a:gd name="T11" fmla="*/ 735 w 735"/>
              <a:gd name="T12" fmla="*/ 99 h 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5" h="99">
                <a:moveTo>
                  <a:pt x="0" y="0"/>
                </a:moveTo>
                <a:lnTo>
                  <a:pt x="73" y="0"/>
                </a:lnTo>
                <a:lnTo>
                  <a:pt x="735" y="99"/>
                </a:lnTo>
              </a:path>
            </a:pathLst>
          </a:custGeom>
          <a:noFill/>
          <a:ln w="63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Freeform 35"/>
          <p:cNvSpPr>
            <a:spLocks/>
          </p:cNvSpPr>
          <p:nvPr/>
        </p:nvSpPr>
        <p:spPr bwMode="auto">
          <a:xfrm>
            <a:off x="6691313" y="3676650"/>
            <a:ext cx="1255712" cy="139700"/>
          </a:xfrm>
          <a:custGeom>
            <a:avLst/>
            <a:gdLst>
              <a:gd name="T0" fmla="*/ 0 w 791"/>
              <a:gd name="T1" fmla="*/ 2147483647 h 88"/>
              <a:gd name="T2" fmla="*/ 2147483647 w 791"/>
              <a:gd name="T3" fmla="*/ 2147483647 h 88"/>
              <a:gd name="T4" fmla="*/ 2147483647 w 791"/>
              <a:gd name="T5" fmla="*/ 0 h 88"/>
              <a:gd name="T6" fmla="*/ 0 60000 65536"/>
              <a:gd name="T7" fmla="*/ 0 60000 65536"/>
              <a:gd name="T8" fmla="*/ 0 60000 65536"/>
              <a:gd name="T9" fmla="*/ 0 w 791"/>
              <a:gd name="T10" fmla="*/ 0 h 88"/>
              <a:gd name="T11" fmla="*/ 791 w 791"/>
              <a:gd name="T12" fmla="*/ 88 h 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91" h="88">
                <a:moveTo>
                  <a:pt x="0" y="88"/>
                </a:moveTo>
                <a:lnTo>
                  <a:pt x="208" y="88"/>
                </a:lnTo>
                <a:lnTo>
                  <a:pt x="791" y="0"/>
                </a:lnTo>
              </a:path>
            </a:pathLst>
          </a:custGeom>
          <a:noFill/>
          <a:ln w="63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9" name="Line 36"/>
          <p:cNvSpPr>
            <a:spLocks noChangeShapeType="1"/>
          </p:cNvSpPr>
          <p:nvPr/>
        </p:nvSpPr>
        <p:spPr bwMode="auto">
          <a:xfrm flipH="1">
            <a:off x="6832600" y="3571875"/>
            <a:ext cx="1328738" cy="1588"/>
          </a:xfrm>
          <a:prstGeom prst="line">
            <a:avLst/>
          </a:prstGeom>
          <a:noFill/>
          <a:ln w="63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0" name="Freeform 37"/>
          <p:cNvSpPr>
            <a:spLocks/>
          </p:cNvSpPr>
          <p:nvPr/>
        </p:nvSpPr>
        <p:spPr bwMode="auto">
          <a:xfrm>
            <a:off x="6892925" y="3863975"/>
            <a:ext cx="355600" cy="292100"/>
          </a:xfrm>
          <a:custGeom>
            <a:avLst/>
            <a:gdLst>
              <a:gd name="T0" fmla="*/ 0 w 224"/>
              <a:gd name="T1" fmla="*/ 2147483647 h 184"/>
              <a:gd name="T2" fmla="*/ 2147483647 w 224"/>
              <a:gd name="T3" fmla="*/ 2147483647 h 184"/>
              <a:gd name="T4" fmla="*/ 2147483647 w 224"/>
              <a:gd name="T5" fmla="*/ 0 h 184"/>
              <a:gd name="T6" fmla="*/ 0 60000 65536"/>
              <a:gd name="T7" fmla="*/ 0 60000 65536"/>
              <a:gd name="T8" fmla="*/ 0 60000 65536"/>
              <a:gd name="T9" fmla="*/ 0 w 224"/>
              <a:gd name="T10" fmla="*/ 0 h 184"/>
              <a:gd name="T11" fmla="*/ 224 w 224"/>
              <a:gd name="T12" fmla="*/ 184 h 1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4" h="184">
                <a:moveTo>
                  <a:pt x="0" y="184"/>
                </a:moveTo>
                <a:lnTo>
                  <a:pt x="140" y="184"/>
                </a:lnTo>
                <a:lnTo>
                  <a:pt x="224" y="0"/>
                </a:lnTo>
              </a:path>
            </a:pathLst>
          </a:custGeom>
          <a:noFill/>
          <a:ln w="63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1" name="Line 38"/>
          <p:cNvSpPr>
            <a:spLocks noChangeShapeType="1"/>
          </p:cNvSpPr>
          <p:nvPr/>
        </p:nvSpPr>
        <p:spPr bwMode="auto">
          <a:xfrm flipH="1">
            <a:off x="7115175" y="4137025"/>
            <a:ext cx="390525" cy="19050"/>
          </a:xfrm>
          <a:prstGeom prst="line">
            <a:avLst/>
          </a:prstGeom>
          <a:noFill/>
          <a:ln w="63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2" name="Line 39"/>
          <p:cNvSpPr>
            <a:spLocks noChangeShapeType="1"/>
          </p:cNvSpPr>
          <p:nvPr/>
        </p:nvSpPr>
        <p:spPr bwMode="auto">
          <a:xfrm flipH="1">
            <a:off x="6823075" y="3092450"/>
            <a:ext cx="585788" cy="158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3" name="Freeform 40"/>
          <p:cNvSpPr>
            <a:spLocks/>
          </p:cNvSpPr>
          <p:nvPr/>
        </p:nvSpPr>
        <p:spPr bwMode="auto">
          <a:xfrm>
            <a:off x="5775325" y="3328988"/>
            <a:ext cx="781050" cy="153987"/>
          </a:xfrm>
          <a:custGeom>
            <a:avLst/>
            <a:gdLst>
              <a:gd name="T0" fmla="*/ 2147483647 w 492"/>
              <a:gd name="T1" fmla="*/ 0 h 97"/>
              <a:gd name="T2" fmla="*/ 2147483647 w 492"/>
              <a:gd name="T3" fmla="*/ 0 h 97"/>
              <a:gd name="T4" fmla="*/ 0 w 492"/>
              <a:gd name="T5" fmla="*/ 2147483647 h 97"/>
              <a:gd name="T6" fmla="*/ 0 60000 65536"/>
              <a:gd name="T7" fmla="*/ 0 60000 65536"/>
              <a:gd name="T8" fmla="*/ 0 60000 65536"/>
              <a:gd name="T9" fmla="*/ 0 w 492"/>
              <a:gd name="T10" fmla="*/ 0 h 97"/>
              <a:gd name="T11" fmla="*/ 492 w 492"/>
              <a:gd name="T12" fmla="*/ 97 h 9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92" h="97">
                <a:moveTo>
                  <a:pt x="492" y="0"/>
                </a:moveTo>
                <a:lnTo>
                  <a:pt x="441" y="0"/>
                </a:lnTo>
                <a:lnTo>
                  <a:pt x="0" y="97"/>
                </a:lnTo>
              </a:path>
            </a:pathLst>
          </a:cu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Freeform 41"/>
          <p:cNvSpPr>
            <a:spLocks/>
          </p:cNvSpPr>
          <p:nvPr/>
        </p:nvSpPr>
        <p:spPr bwMode="auto">
          <a:xfrm>
            <a:off x="6905625" y="3328988"/>
            <a:ext cx="1166813" cy="157162"/>
          </a:xfrm>
          <a:custGeom>
            <a:avLst/>
            <a:gdLst>
              <a:gd name="T0" fmla="*/ 0 w 735"/>
              <a:gd name="T1" fmla="*/ 0 h 99"/>
              <a:gd name="T2" fmla="*/ 2147483647 w 735"/>
              <a:gd name="T3" fmla="*/ 0 h 99"/>
              <a:gd name="T4" fmla="*/ 2147483647 w 735"/>
              <a:gd name="T5" fmla="*/ 2147483647 h 99"/>
              <a:gd name="T6" fmla="*/ 0 60000 65536"/>
              <a:gd name="T7" fmla="*/ 0 60000 65536"/>
              <a:gd name="T8" fmla="*/ 0 60000 65536"/>
              <a:gd name="T9" fmla="*/ 0 w 735"/>
              <a:gd name="T10" fmla="*/ 0 h 99"/>
              <a:gd name="T11" fmla="*/ 735 w 735"/>
              <a:gd name="T12" fmla="*/ 99 h 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5" h="99">
                <a:moveTo>
                  <a:pt x="0" y="0"/>
                </a:moveTo>
                <a:lnTo>
                  <a:pt x="73" y="0"/>
                </a:lnTo>
                <a:lnTo>
                  <a:pt x="735" y="99"/>
                </a:lnTo>
              </a:path>
            </a:pathLst>
          </a:cu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5" name="Line 42"/>
          <p:cNvSpPr>
            <a:spLocks noChangeShapeType="1"/>
          </p:cNvSpPr>
          <p:nvPr/>
        </p:nvSpPr>
        <p:spPr bwMode="auto">
          <a:xfrm flipH="1">
            <a:off x="5711825" y="3568700"/>
            <a:ext cx="844550" cy="158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6" name="Line 43"/>
          <p:cNvSpPr>
            <a:spLocks noChangeShapeType="1"/>
          </p:cNvSpPr>
          <p:nvPr/>
        </p:nvSpPr>
        <p:spPr bwMode="auto">
          <a:xfrm flipH="1">
            <a:off x="6011863" y="3813175"/>
            <a:ext cx="527050" cy="158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7" name="Freeform 44"/>
          <p:cNvSpPr>
            <a:spLocks/>
          </p:cNvSpPr>
          <p:nvPr/>
        </p:nvSpPr>
        <p:spPr bwMode="auto">
          <a:xfrm>
            <a:off x="6691313" y="3675063"/>
            <a:ext cx="1255712" cy="138112"/>
          </a:xfrm>
          <a:custGeom>
            <a:avLst/>
            <a:gdLst>
              <a:gd name="T0" fmla="*/ 0 w 791"/>
              <a:gd name="T1" fmla="*/ 2147483647 h 87"/>
              <a:gd name="T2" fmla="*/ 2147483647 w 791"/>
              <a:gd name="T3" fmla="*/ 2147483647 h 87"/>
              <a:gd name="T4" fmla="*/ 2147483647 w 791"/>
              <a:gd name="T5" fmla="*/ 0 h 87"/>
              <a:gd name="T6" fmla="*/ 0 60000 65536"/>
              <a:gd name="T7" fmla="*/ 0 60000 65536"/>
              <a:gd name="T8" fmla="*/ 0 60000 65536"/>
              <a:gd name="T9" fmla="*/ 0 w 791"/>
              <a:gd name="T10" fmla="*/ 0 h 87"/>
              <a:gd name="T11" fmla="*/ 791 w 791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91" h="87">
                <a:moveTo>
                  <a:pt x="0" y="87"/>
                </a:moveTo>
                <a:lnTo>
                  <a:pt x="208" y="87"/>
                </a:lnTo>
                <a:lnTo>
                  <a:pt x="791" y="0"/>
                </a:lnTo>
              </a:path>
            </a:pathLst>
          </a:cu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8" name="Freeform 45"/>
          <p:cNvSpPr>
            <a:spLocks/>
          </p:cNvSpPr>
          <p:nvPr/>
        </p:nvSpPr>
        <p:spPr bwMode="auto">
          <a:xfrm>
            <a:off x="5614988" y="4035425"/>
            <a:ext cx="941387" cy="117475"/>
          </a:xfrm>
          <a:custGeom>
            <a:avLst/>
            <a:gdLst>
              <a:gd name="T0" fmla="*/ 2147483647 w 593"/>
              <a:gd name="T1" fmla="*/ 2147483647 h 74"/>
              <a:gd name="T2" fmla="*/ 2147483647 w 593"/>
              <a:gd name="T3" fmla="*/ 2147483647 h 74"/>
              <a:gd name="T4" fmla="*/ 0 w 593"/>
              <a:gd name="T5" fmla="*/ 0 h 74"/>
              <a:gd name="T6" fmla="*/ 0 60000 65536"/>
              <a:gd name="T7" fmla="*/ 0 60000 65536"/>
              <a:gd name="T8" fmla="*/ 0 60000 65536"/>
              <a:gd name="T9" fmla="*/ 0 w 593"/>
              <a:gd name="T10" fmla="*/ 0 h 74"/>
              <a:gd name="T11" fmla="*/ 593 w 593"/>
              <a:gd name="T12" fmla="*/ 74 h 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3" h="74">
                <a:moveTo>
                  <a:pt x="593" y="74"/>
                </a:moveTo>
                <a:lnTo>
                  <a:pt x="83" y="74"/>
                </a:lnTo>
                <a:lnTo>
                  <a:pt x="0" y="0"/>
                </a:lnTo>
              </a:path>
            </a:pathLst>
          </a:cu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9" name="Line 46"/>
          <p:cNvSpPr>
            <a:spLocks noChangeShapeType="1"/>
          </p:cNvSpPr>
          <p:nvPr/>
        </p:nvSpPr>
        <p:spPr bwMode="auto">
          <a:xfrm flipH="1">
            <a:off x="6832600" y="3568700"/>
            <a:ext cx="1328738" cy="158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0" name="Line 47"/>
          <p:cNvSpPr>
            <a:spLocks noChangeShapeType="1"/>
          </p:cNvSpPr>
          <p:nvPr/>
        </p:nvSpPr>
        <p:spPr bwMode="auto">
          <a:xfrm flipH="1" flipV="1">
            <a:off x="5708650" y="4046538"/>
            <a:ext cx="38100" cy="106362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1" name="Freeform 48"/>
          <p:cNvSpPr>
            <a:spLocks/>
          </p:cNvSpPr>
          <p:nvPr/>
        </p:nvSpPr>
        <p:spPr bwMode="auto">
          <a:xfrm>
            <a:off x="6892925" y="3860800"/>
            <a:ext cx="355600" cy="292100"/>
          </a:xfrm>
          <a:custGeom>
            <a:avLst/>
            <a:gdLst>
              <a:gd name="T0" fmla="*/ 0 w 224"/>
              <a:gd name="T1" fmla="*/ 2147483647 h 184"/>
              <a:gd name="T2" fmla="*/ 2147483647 w 224"/>
              <a:gd name="T3" fmla="*/ 2147483647 h 184"/>
              <a:gd name="T4" fmla="*/ 2147483647 w 224"/>
              <a:gd name="T5" fmla="*/ 0 h 184"/>
              <a:gd name="T6" fmla="*/ 0 60000 65536"/>
              <a:gd name="T7" fmla="*/ 0 60000 65536"/>
              <a:gd name="T8" fmla="*/ 0 60000 65536"/>
              <a:gd name="T9" fmla="*/ 0 w 224"/>
              <a:gd name="T10" fmla="*/ 0 h 184"/>
              <a:gd name="T11" fmla="*/ 224 w 224"/>
              <a:gd name="T12" fmla="*/ 184 h 1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4" h="184">
                <a:moveTo>
                  <a:pt x="0" y="184"/>
                </a:moveTo>
                <a:lnTo>
                  <a:pt x="140" y="184"/>
                </a:lnTo>
                <a:lnTo>
                  <a:pt x="224" y="0"/>
                </a:lnTo>
              </a:path>
            </a:pathLst>
          </a:cu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2" name="Line 49"/>
          <p:cNvSpPr>
            <a:spLocks noChangeShapeType="1"/>
          </p:cNvSpPr>
          <p:nvPr/>
        </p:nvSpPr>
        <p:spPr bwMode="auto">
          <a:xfrm flipH="1">
            <a:off x="7115175" y="4135438"/>
            <a:ext cx="390525" cy="17462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3" name="Rectangle 50"/>
          <p:cNvSpPr>
            <a:spLocks noChangeArrowheads="1"/>
          </p:cNvSpPr>
          <p:nvPr/>
        </p:nvSpPr>
        <p:spPr bwMode="auto">
          <a:xfrm>
            <a:off x="4471988" y="4295775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500" b="1">
                <a:solidFill>
                  <a:srgbClr val="000000"/>
                </a:solidFill>
                <a:latin typeface="Arial" charset="0"/>
              </a:rPr>
              <a:t>(a)</a:t>
            </a:r>
            <a:endParaRPr lang="en-US" altLang="en-US" b="1">
              <a:latin typeface="Arial" charset="0"/>
            </a:endParaRPr>
          </a:p>
        </p:txBody>
      </p:sp>
      <p:sp>
        <p:nvSpPr>
          <p:cNvPr id="35874" name="Rectangle 52"/>
          <p:cNvSpPr>
            <a:spLocks noChangeArrowheads="1"/>
          </p:cNvSpPr>
          <p:nvPr/>
        </p:nvSpPr>
        <p:spPr bwMode="auto">
          <a:xfrm>
            <a:off x="7067550" y="4295775"/>
            <a:ext cx="79375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500" b="1">
                <a:solidFill>
                  <a:srgbClr val="000000"/>
                </a:solidFill>
                <a:latin typeface="Arial" charset="0"/>
              </a:rPr>
              <a:t>(b)</a:t>
            </a:r>
            <a:endParaRPr lang="en-US" altLang="en-US" b="1">
              <a:latin typeface="Arial" charset="0"/>
            </a:endParaRPr>
          </a:p>
        </p:txBody>
      </p:sp>
      <p:sp>
        <p:nvSpPr>
          <p:cNvPr id="35875" name="Rectangle 5"/>
          <p:cNvSpPr>
            <a:spLocks noChangeArrowheads="1"/>
          </p:cNvSpPr>
          <p:nvPr/>
        </p:nvSpPr>
        <p:spPr bwMode="auto">
          <a:xfrm>
            <a:off x="5573713" y="2747963"/>
            <a:ext cx="23272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400">
                <a:latin typeface="Arial" charset="0"/>
                <a:cs typeface="Arial" charset="0"/>
              </a:rPr>
              <a:t>Copyright © The McGraw-Hill Companies, Inc. Permission required for reproduction or display.</a:t>
            </a:r>
          </a:p>
        </p:txBody>
      </p:sp>
      <p:sp>
        <p:nvSpPr>
          <p:cNvPr id="35876" name="Rectangle 5"/>
          <p:cNvSpPr>
            <a:spLocks noChangeArrowheads="1"/>
          </p:cNvSpPr>
          <p:nvPr/>
        </p:nvSpPr>
        <p:spPr bwMode="auto">
          <a:xfrm>
            <a:off x="6467475" y="4657725"/>
            <a:ext cx="58261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400">
                <a:latin typeface="Arial" charset="0"/>
                <a:cs typeface="Arial" charset="0"/>
              </a:rPr>
              <a:t>b: © Ed Reschke.</a:t>
            </a:r>
          </a:p>
        </p:txBody>
      </p:sp>
    </p:spTree>
    <p:extLst>
      <p:ext uri="{BB962C8B-B14F-4D97-AF65-F5344CB8AC3E}">
        <p14:creationId xmlns:p14="http://schemas.microsoft.com/office/powerpoint/2010/main" val="385802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6966478-0CFA-48F3-9AA2-AD4B5AF73A20}" type="slidenum">
              <a:rPr lang="en-US" altLang="en-US" sz="1400" smtClean="0"/>
              <a:pPr eaLnBrk="1" hangingPunct="1"/>
              <a:t>3</a:t>
            </a:fld>
            <a:endParaRPr lang="en-US" altLang="en-US" sz="1400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90600"/>
          </a:xfrm>
          <a:solidFill>
            <a:srgbClr val="6699FF"/>
          </a:solidFill>
        </p:spPr>
        <p:txBody>
          <a:bodyPr/>
          <a:lstStyle/>
          <a:p>
            <a:pPr eaLnBrk="1" hangingPunct="1"/>
            <a:r>
              <a:rPr lang="en-US" altLang="en-US" b="1" smtClean="0">
                <a:latin typeface="Arial" charset="0"/>
                <a:cs typeface="Arial" charset="0"/>
              </a:rPr>
              <a:t>5.4: Types of Membranes</a:t>
            </a:r>
          </a:p>
        </p:txBody>
      </p:sp>
      <p:sp>
        <p:nvSpPr>
          <p:cNvPr id="32772" name="Text Box 19"/>
          <p:cNvSpPr txBox="1">
            <a:spLocks noChangeArrowheads="1"/>
          </p:cNvSpPr>
          <p:nvPr/>
        </p:nvSpPr>
        <p:spPr bwMode="auto">
          <a:xfrm>
            <a:off x="762000" y="1981200"/>
            <a:ext cx="33528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accent2"/>
                </a:solidFill>
                <a:latin typeface="Arial" charset="0"/>
                <a:cs typeface="Arial" charset="0"/>
              </a:rPr>
              <a:t>1. Serous Membranes</a:t>
            </a:r>
          </a:p>
          <a:p>
            <a:pPr lvl="1" eaLnBrk="1" hangingPunct="1">
              <a:buClr>
                <a:schemeClr val="accent2"/>
              </a:buClr>
              <a:buFontTx/>
              <a:buChar char="•"/>
            </a:pPr>
            <a:r>
              <a:rPr lang="en-US" altLang="en-US" sz="2000" b="1">
                <a:latin typeface="Arial" charset="0"/>
                <a:cs typeface="Arial" charset="0"/>
              </a:rPr>
              <a:t> Line body cavities that do not open to the outside</a:t>
            </a:r>
          </a:p>
          <a:p>
            <a:pPr lvl="1" eaLnBrk="1" hangingPunct="1">
              <a:buClr>
                <a:schemeClr val="accent2"/>
              </a:buClr>
              <a:buFontTx/>
              <a:buChar char="•"/>
            </a:pPr>
            <a:r>
              <a:rPr lang="en-US" altLang="en-US" sz="2000" b="1">
                <a:latin typeface="Arial" charset="0"/>
                <a:cs typeface="Arial" charset="0"/>
              </a:rPr>
              <a:t> Reduce friction</a:t>
            </a:r>
          </a:p>
          <a:p>
            <a:pPr lvl="1" eaLnBrk="1" hangingPunct="1">
              <a:buClr>
                <a:schemeClr val="accent2"/>
              </a:buClr>
              <a:buFontTx/>
              <a:buChar char="•"/>
            </a:pPr>
            <a:r>
              <a:rPr lang="en-US" altLang="en-US" sz="2000" b="1">
                <a:latin typeface="Arial" charset="0"/>
                <a:cs typeface="Arial" charset="0"/>
              </a:rPr>
              <a:t> Inner lining of thorax and abdomen</a:t>
            </a:r>
          </a:p>
          <a:p>
            <a:pPr lvl="1" eaLnBrk="1" hangingPunct="1">
              <a:buClr>
                <a:schemeClr val="accent2"/>
              </a:buClr>
              <a:buFontTx/>
              <a:buChar char="•"/>
            </a:pPr>
            <a:r>
              <a:rPr lang="en-US" altLang="en-US" sz="2000" b="1">
                <a:latin typeface="Arial" charset="0"/>
                <a:cs typeface="Arial" charset="0"/>
              </a:rPr>
              <a:t> Cover organs of thorax and abdomen</a:t>
            </a:r>
          </a:p>
          <a:p>
            <a:pPr lvl="1" eaLnBrk="1" hangingPunct="1">
              <a:buClr>
                <a:schemeClr val="accent2"/>
              </a:buClr>
              <a:buFontTx/>
              <a:buChar char="•"/>
            </a:pPr>
            <a:r>
              <a:rPr lang="en-US" altLang="en-US" sz="2000" b="1">
                <a:latin typeface="Arial" charset="0"/>
                <a:cs typeface="Arial" charset="0"/>
              </a:rPr>
              <a:t> Secrete serous fluid</a:t>
            </a:r>
          </a:p>
        </p:txBody>
      </p:sp>
      <p:sp>
        <p:nvSpPr>
          <p:cNvPr id="32773" name="Text Box 20"/>
          <p:cNvSpPr txBox="1">
            <a:spLocks noChangeArrowheads="1"/>
          </p:cNvSpPr>
          <p:nvPr/>
        </p:nvSpPr>
        <p:spPr bwMode="auto">
          <a:xfrm>
            <a:off x="4419600" y="1905000"/>
            <a:ext cx="3505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accent2"/>
                </a:solidFill>
                <a:latin typeface="Arial" charset="0"/>
                <a:cs typeface="Arial" charset="0"/>
              </a:rPr>
              <a:t>2. Mucous Membranes</a:t>
            </a:r>
          </a:p>
          <a:p>
            <a:pPr lvl="1" eaLnBrk="1" hangingPunct="1">
              <a:buClr>
                <a:schemeClr val="accent2"/>
              </a:buClr>
              <a:buFontTx/>
              <a:buChar char="•"/>
            </a:pPr>
            <a:r>
              <a:rPr lang="en-US" altLang="en-US" sz="2000" b="1">
                <a:latin typeface="Arial" charset="0"/>
                <a:cs typeface="Arial" charset="0"/>
              </a:rPr>
              <a:t> Line tubes and organs that open to outside world</a:t>
            </a:r>
          </a:p>
          <a:p>
            <a:pPr lvl="1" eaLnBrk="1" hangingPunct="1">
              <a:buClr>
                <a:schemeClr val="accent2"/>
              </a:buClr>
              <a:buFontTx/>
              <a:buChar char="•"/>
            </a:pPr>
            <a:r>
              <a:rPr lang="en-US" altLang="en-US" sz="2000" b="1">
                <a:latin typeface="Arial" charset="0"/>
                <a:cs typeface="Arial" charset="0"/>
              </a:rPr>
              <a:t> Lining of mouth, nose, throat, etc.</a:t>
            </a:r>
          </a:p>
          <a:p>
            <a:pPr lvl="1" eaLnBrk="1" hangingPunct="1">
              <a:buClr>
                <a:schemeClr val="accent2"/>
              </a:buClr>
              <a:buFontTx/>
              <a:buChar char="•"/>
            </a:pPr>
            <a:r>
              <a:rPr lang="en-US" altLang="en-US" sz="2000" b="1">
                <a:latin typeface="Arial" charset="0"/>
                <a:cs typeface="Arial" charset="0"/>
              </a:rPr>
              <a:t> Secrete mucus</a:t>
            </a:r>
          </a:p>
        </p:txBody>
      </p:sp>
      <p:sp>
        <p:nvSpPr>
          <p:cNvPr id="32774" name="Text Box 21"/>
          <p:cNvSpPr txBox="1">
            <a:spLocks noChangeArrowheads="1"/>
          </p:cNvSpPr>
          <p:nvPr/>
        </p:nvSpPr>
        <p:spPr bwMode="auto">
          <a:xfrm>
            <a:off x="4419600" y="4191000"/>
            <a:ext cx="39131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accent2"/>
                </a:solidFill>
                <a:latin typeface="Arial" charset="0"/>
                <a:cs typeface="Arial" charset="0"/>
              </a:rPr>
              <a:t>3. Cutaneous Membranes</a:t>
            </a:r>
            <a:endParaRPr lang="en-US" altLang="en-US" sz="2000" b="1">
              <a:latin typeface="Arial" charset="0"/>
              <a:cs typeface="Arial" charset="0"/>
            </a:endParaRPr>
          </a:p>
          <a:p>
            <a:pPr lvl="1" eaLnBrk="1" hangingPunct="1">
              <a:buClr>
                <a:schemeClr val="accent2"/>
              </a:buClr>
              <a:buFontTx/>
              <a:buChar char="•"/>
            </a:pPr>
            <a:r>
              <a:rPr lang="en-US" altLang="en-US" sz="2000" b="1">
                <a:latin typeface="Arial" charset="0"/>
                <a:cs typeface="Arial" charset="0"/>
              </a:rPr>
              <a:t> Covers body</a:t>
            </a:r>
          </a:p>
          <a:p>
            <a:pPr lvl="1" eaLnBrk="1" hangingPunct="1">
              <a:buClr>
                <a:schemeClr val="accent2"/>
              </a:buClr>
              <a:buFontTx/>
              <a:buChar char="•"/>
            </a:pPr>
            <a:r>
              <a:rPr lang="en-US" altLang="en-US" sz="2000" b="1">
                <a:latin typeface="Arial" charset="0"/>
                <a:cs typeface="Arial" charset="0"/>
              </a:rPr>
              <a:t> Skin</a:t>
            </a:r>
          </a:p>
        </p:txBody>
      </p:sp>
      <p:sp>
        <p:nvSpPr>
          <p:cNvPr id="32775" name="Text Box 22"/>
          <p:cNvSpPr txBox="1">
            <a:spLocks noChangeArrowheads="1"/>
          </p:cNvSpPr>
          <p:nvPr/>
        </p:nvSpPr>
        <p:spPr bwMode="auto">
          <a:xfrm>
            <a:off x="4495800" y="5181600"/>
            <a:ext cx="33528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accent2"/>
                </a:solidFill>
                <a:latin typeface="Arial" charset="0"/>
                <a:cs typeface="Arial" charset="0"/>
              </a:rPr>
              <a:t>4. Synovial Membranes</a:t>
            </a:r>
          </a:p>
          <a:p>
            <a:pPr lvl="1" eaLnBrk="1" hangingPunct="1">
              <a:buClr>
                <a:schemeClr val="accent2"/>
              </a:buClr>
              <a:buFontTx/>
              <a:buChar char="•"/>
            </a:pPr>
            <a:r>
              <a:rPr lang="en-US" altLang="en-US" sz="2000" b="1">
                <a:latin typeface="Arial" charset="0"/>
                <a:cs typeface="Arial" charset="0"/>
              </a:rPr>
              <a:t> Composed entirely of connective tissue</a:t>
            </a:r>
          </a:p>
          <a:p>
            <a:pPr lvl="1" eaLnBrk="1" hangingPunct="1">
              <a:buClr>
                <a:schemeClr val="accent2"/>
              </a:buClr>
              <a:buFontTx/>
              <a:buChar char="•"/>
            </a:pPr>
            <a:r>
              <a:rPr lang="en-US" altLang="en-US" sz="2000" b="1">
                <a:latin typeface="Arial" charset="0"/>
                <a:cs typeface="Arial" charset="0"/>
              </a:rPr>
              <a:t> Lines joints</a:t>
            </a:r>
          </a:p>
        </p:txBody>
      </p:sp>
      <p:sp>
        <p:nvSpPr>
          <p:cNvPr id="32776" name="Text Box 23"/>
          <p:cNvSpPr txBox="1">
            <a:spLocks noChangeArrowheads="1"/>
          </p:cNvSpPr>
          <p:nvPr/>
        </p:nvSpPr>
        <p:spPr bwMode="auto">
          <a:xfrm>
            <a:off x="685800" y="1447800"/>
            <a:ext cx="7499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chemeClr val="accent2"/>
              </a:buClr>
              <a:buFontTx/>
              <a:buChar char="•"/>
            </a:pPr>
            <a:r>
              <a:rPr lang="en-US" altLang="en-US" b="1"/>
              <a:t> </a:t>
            </a:r>
            <a:r>
              <a:rPr lang="en-US" altLang="en-US" b="1">
                <a:latin typeface="Arial" charset="0"/>
                <a:cs typeface="Arial" charset="0"/>
              </a:rPr>
              <a:t>There are four (4) types of epithelial membranes:</a:t>
            </a:r>
          </a:p>
        </p:txBody>
      </p:sp>
    </p:spTree>
    <p:extLst>
      <p:ext uri="{BB962C8B-B14F-4D97-AF65-F5344CB8AC3E}">
        <p14:creationId xmlns:p14="http://schemas.microsoft.com/office/powerpoint/2010/main" val="306466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Quiz!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Which type of membrane lines body cavities but does not open to the outside?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dirty="0" smtClean="0"/>
              <a:t>Serous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dirty="0" smtClean="0"/>
              <a:t>Mucous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dirty="0" smtClean="0"/>
              <a:t>Synovial</a:t>
            </a:r>
            <a:endParaRPr lang="en-US" dirty="0"/>
          </a:p>
        </p:txBody>
      </p:sp>
      <p:sp>
        <p:nvSpPr>
          <p:cNvPr id="3686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58354AE-D2FB-4400-A3C6-E105E78C95B1}" type="slidenum">
              <a:rPr lang="en-US" altLang="en-US" sz="1400" smtClean="0"/>
              <a:pPr eaLnBrk="1" hangingPunct="1"/>
              <a:t>4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4156792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224</Words>
  <Application>Microsoft Office PowerPoint</Application>
  <PresentationFormat>On-screen Show (4:3)</PresentationFormat>
  <Paragraphs>53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Daily Warm-up  Friday, October 31st </vt:lpstr>
      <vt:lpstr> Nervous Tissue</vt:lpstr>
      <vt:lpstr>5.4: Types of Membranes</vt:lpstr>
      <vt:lpstr>Quiz!</vt:lpstr>
    </vt:vector>
  </TitlesOfParts>
  <Company>Math and Science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Warm-up  Friday, October 31st </dc:title>
  <dc:creator>Jeana Albers</dc:creator>
  <cp:lastModifiedBy>Jeana Albers</cp:lastModifiedBy>
  <cp:revision>1</cp:revision>
  <dcterms:created xsi:type="dcterms:W3CDTF">2014-10-29T14:09:57Z</dcterms:created>
  <dcterms:modified xsi:type="dcterms:W3CDTF">2014-10-29T14:11:33Z</dcterms:modified>
</cp:coreProperties>
</file>