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40" d="100"/>
          <a:sy n="40" d="100"/>
        </p:scale>
        <p:origin x="2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0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0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2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9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3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3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1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2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746F2-31FB-4339-952E-4AAED6BB771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F3FE-A53C-4B79-A972-31AE4865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1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887" y="939802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Naming the Muscles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421" y="2078566"/>
            <a:ext cx="8825659" cy="34163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Location</a:t>
            </a:r>
          </a:p>
          <a:p>
            <a:pPr>
              <a:defRPr/>
            </a:pPr>
            <a:r>
              <a:rPr lang="en-US" sz="3600" dirty="0"/>
              <a:t>Function</a:t>
            </a:r>
          </a:p>
          <a:p>
            <a:pPr>
              <a:defRPr/>
            </a:pPr>
            <a:r>
              <a:rPr lang="en-US" sz="3600" dirty="0"/>
              <a:t>Shape</a:t>
            </a:r>
          </a:p>
          <a:p>
            <a:pPr>
              <a:defRPr/>
            </a:pPr>
            <a:r>
              <a:rPr lang="en-US" sz="3600" dirty="0"/>
              <a:t>Fiber direction</a:t>
            </a:r>
          </a:p>
          <a:p>
            <a:pPr>
              <a:defRPr/>
            </a:pPr>
            <a:r>
              <a:rPr lang="en-US" sz="3600" dirty="0"/>
              <a:t>Number of heads/divisions</a:t>
            </a:r>
          </a:p>
          <a:p>
            <a:pPr>
              <a:defRPr/>
            </a:pPr>
            <a:r>
              <a:rPr lang="en-US" sz="3600" dirty="0"/>
              <a:t>Points of attachment</a:t>
            </a:r>
          </a:p>
          <a:p>
            <a:pPr>
              <a:defRPr/>
            </a:pPr>
            <a:r>
              <a:rPr lang="en-US" sz="3600" dirty="0"/>
              <a:t>Muscle </a:t>
            </a:r>
            <a:r>
              <a:rPr lang="en-US" sz="3600" dirty="0" smtClean="0"/>
              <a:t>size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22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Classification of Muscle Group Actions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4294967295"/>
          </p:nvPr>
        </p:nvSpPr>
        <p:spPr>
          <a:xfrm>
            <a:off x="152399" y="1219200"/>
            <a:ext cx="11870267" cy="56387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600" dirty="0"/>
              <a:t>Agonist (Prime Mover)</a:t>
            </a:r>
          </a:p>
          <a:p>
            <a:pPr lvl="1" eaLnBrk="1" hangingPunct="1">
              <a:defRPr/>
            </a:pPr>
            <a:r>
              <a:rPr lang="en-US" sz="2600" dirty="0"/>
              <a:t>Muscle most responsible for </a:t>
            </a:r>
            <a:r>
              <a:rPr lang="en-US" sz="2600" dirty="0" smtClean="0"/>
              <a:t>movement</a:t>
            </a:r>
          </a:p>
          <a:p>
            <a:pPr lvl="1" eaLnBrk="1" hangingPunct="1">
              <a:defRPr/>
            </a:pPr>
            <a:endParaRPr lang="en-US" sz="2600" dirty="0"/>
          </a:p>
          <a:p>
            <a:pPr eaLnBrk="1" hangingPunct="1">
              <a:defRPr/>
            </a:pPr>
            <a:r>
              <a:rPr lang="en-US" sz="2600" dirty="0"/>
              <a:t>Antagonist</a:t>
            </a:r>
          </a:p>
          <a:p>
            <a:pPr lvl="1" eaLnBrk="1" hangingPunct="1">
              <a:defRPr/>
            </a:pPr>
            <a:r>
              <a:rPr lang="en-US" sz="2600" dirty="0"/>
              <a:t>Opposes prime mover</a:t>
            </a:r>
          </a:p>
          <a:p>
            <a:pPr lvl="1" eaLnBrk="1" hangingPunct="1">
              <a:defRPr/>
            </a:pPr>
            <a:r>
              <a:rPr lang="en-US" sz="2600" dirty="0"/>
              <a:t>Provides precision and control during prime mover contraction</a:t>
            </a:r>
          </a:p>
          <a:p>
            <a:pPr lvl="1" eaLnBrk="1" hangingPunct="1">
              <a:defRPr/>
            </a:pPr>
            <a:r>
              <a:rPr lang="en-US" sz="2600" dirty="0"/>
              <a:t>Relaxes when prime mover </a:t>
            </a:r>
            <a:r>
              <a:rPr lang="en-US" sz="2600" dirty="0" smtClean="0"/>
              <a:t>contracts</a:t>
            </a:r>
          </a:p>
          <a:p>
            <a:pPr lvl="1" eaLnBrk="1" hangingPunct="1">
              <a:defRPr/>
            </a:pPr>
            <a:endParaRPr lang="en-US" sz="2600" dirty="0"/>
          </a:p>
          <a:p>
            <a:pPr eaLnBrk="1" hangingPunct="1">
              <a:defRPr/>
            </a:pPr>
            <a:r>
              <a:rPr lang="en-US" sz="2600" dirty="0"/>
              <a:t>Synergist</a:t>
            </a:r>
          </a:p>
          <a:p>
            <a:pPr lvl="1" eaLnBrk="1" hangingPunct="1">
              <a:defRPr/>
            </a:pPr>
            <a:r>
              <a:rPr lang="en-US" sz="2600" dirty="0"/>
              <a:t>Aid prime mover</a:t>
            </a:r>
          </a:p>
          <a:p>
            <a:pPr lvl="1" eaLnBrk="1" hangingPunct="1">
              <a:defRPr/>
            </a:pPr>
            <a:r>
              <a:rPr lang="en-US" sz="2600" dirty="0"/>
              <a:t>Contract at same time as prime mover</a:t>
            </a:r>
          </a:p>
          <a:p>
            <a:pPr eaLnBrk="1" hangingPunct="1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75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6468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Location examples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Tibialis anterior</a:t>
            </a:r>
          </a:p>
          <a:p>
            <a:endParaRPr lang="en-US" sz="4400" dirty="0"/>
          </a:p>
          <a:p>
            <a:r>
              <a:rPr lang="en-US" sz="4400" dirty="0" smtClean="0"/>
              <a:t>Rectus </a:t>
            </a:r>
            <a:r>
              <a:rPr lang="en-US" sz="4400" dirty="0" err="1" smtClean="0"/>
              <a:t>femoris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12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Function examples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Pronator quadratus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22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Shape examples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Trapezius</a:t>
            </a:r>
          </a:p>
          <a:p>
            <a:endParaRPr lang="en-US" sz="4800" dirty="0"/>
          </a:p>
          <a:p>
            <a:r>
              <a:rPr lang="en-US" sz="4800" dirty="0" smtClean="0"/>
              <a:t>Deltoid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17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A02484-10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728913"/>
            <a:ext cx="9148763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Muscle Fiber Arrangement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752601" y="2362201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___________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2057400"/>
            <a:ext cx="0" cy="44196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57800" y="2057400"/>
            <a:ext cx="0" cy="44196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05600" y="2057400"/>
            <a:ext cx="0" cy="44196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0" y="2057400"/>
            <a:ext cx="0" cy="44196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TextBox 6"/>
          <p:cNvSpPr txBox="1">
            <a:spLocks noChangeArrowheads="1"/>
          </p:cNvSpPr>
          <p:nvPr/>
        </p:nvSpPr>
        <p:spPr bwMode="auto">
          <a:xfrm>
            <a:off x="3581400" y="2362201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2060"/>
                </a:solidFill>
              </a:rPr>
              <a:t>___________</a:t>
            </a:r>
          </a:p>
        </p:txBody>
      </p:sp>
      <p:sp>
        <p:nvSpPr>
          <p:cNvPr id="14346" name="TextBox 6"/>
          <p:cNvSpPr txBox="1">
            <a:spLocks noChangeArrowheads="1"/>
          </p:cNvSpPr>
          <p:nvPr/>
        </p:nvSpPr>
        <p:spPr bwMode="auto">
          <a:xfrm>
            <a:off x="5334000" y="236220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_________</a:t>
            </a:r>
          </a:p>
        </p:txBody>
      </p:sp>
      <p:sp>
        <p:nvSpPr>
          <p:cNvPr id="14347" name="TextBox 6"/>
          <p:cNvSpPr txBox="1">
            <a:spLocks noChangeArrowheads="1"/>
          </p:cNvSpPr>
          <p:nvPr/>
        </p:nvSpPr>
        <p:spPr bwMode="auto">
          <a:xfrm>
            <a:off x="6781800" y="2362201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___________</a:t>
            </a:r>
          </a:p>
        </p:txBody>
      </p:sp>
      <p:sp>
        <p:nvSpPr>
          <p:cNvPr id="14348" name="TextBox 6"/>
          <p:cNvSpPr txBox="1">
            <a:spLocks noChangeArrowheads="1"/>
          </p:cNvSpPr>
          <p:nvPr/>
        </p:nvSpPr>
        <p:spPr bwMode="auto">
          <a:xfrm>
            <a:off x="8458200" y="2362201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___________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66" y="1556084"/>
            <a:ext cx="12538423" cy="527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02484-10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7763"/>
            <a:ext cx="6553200" cy="558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Muscle Attachment</a:t>
            </a:r>
          </a:p>
        </p:txBody>
      </p:sp>
      <p:cxnSp>
        <p:nvCxnSpPr>
          <p:cNvPr id="10244" name="Straight Arrow Connector 5"/>
          <p:cNvCxnSpPr>
            <a:cxnSpLocks noChangeShapeType="1"/>
          </p:cNvCxnSpPr>
          <p:nvPr/>
        </p:nvCxnSpPr>
        <p:spPr bwMode="auto">
          <a:xfrm>
            <a:off x="5257800" y="1447800"/>
            <a:ext cx="1828800" cy="0"/>
          </a:xfrm>
          <a:prstGeom prst="straightConnector1">
            <a:avLst/>
          </a:prstGeom>
          <a:noFill/>
          <a:ln w="28575" algn="ctr">
            <a:solidFill>
              <a:srgbClr val="0066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5867400" y="1524001"/>
            <a:ext cx="2578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Does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NOT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move when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muscle contracts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 rot="-1237719">
            <a:off x="6526213" y="5875338"/>
            <a:ext cx="203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Does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move when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muscle contracts</a:t>
            </a:r>
          </a:p>
        </p:txBody>
      </p:sp>
      <p:cxnSp>
        <p:nvCxnSpPr>
          <p:cNvPr id="10247" name="Straight Arrow Connector 9"/>
          <p:cNvCxnSpPr>
            <a:cxnSpLocks noChangeShapeType="1"/>
          </p:cNvCxnSpPr>
          <p:nvPr/>
        </p:nvCxnSpPr>
        <p:spPr bwMode="auto">
          <a:xfrm flipV="1">
            <a:off x="6248400" y="6019800"/>
            <a:ext cx="1066800" cy="177800"/>
          </a:xfrm>
          <a:prstGeom prst="straightConnector1">
            <a:avLst/>
          </a:prstGeom>
          <a:noFill/>
          <a:ln w="28575" algn="ctr">
            <a:solidFill>
              <a:srgbClr val="0066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8038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7" name="Group 107"/>
          <p:cNvGraphicFramePr>
            <a:graphicFrameLocks noGrp="1"/>
          </p:cNvGraphicFramePr>
          <p:nvPr>
            <p:ph idx="4294967295"/>
          </p:nvPr>
        </p:nvGraphicFramePr>
        <p:xfrm>
          <a:off x="1752600" y="752475"/>
          <a:ext cx="3810000" cy="2971800"/>
        </p:xfrm>
        <a:graphic>
          <a:graphicData uri="http://schemas.openxmlformats.org/drawingml/2006/table">
            <a:tbl>
              <a:tblPr/>
              <a:tblGrid>
                <a:gridCol w="1379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Frontalis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Frontal bone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Femoris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Femur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Gluteus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Posterior of hip/thigh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Oculi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Eye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Oris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Mouth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Radialis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Radius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Ulnaris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Ulna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Brachialis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Arm</a:t>
                      </a:r>
                    </a:p>
                  </a:txBody>
                  <a:tcPr marL="91424" marR="91424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19" name="TextBox 4"/>
          <p:cNvSpPr txBox="1">
            <a:spLocks noChangeArrowheads="1"/>
          </p:cNvSpPr>
          <p:nvPr/>
        </p:nvSpPr>
        <p:spPr bwMode="auto">
          <a:xfrm>
            <a:off x="2403476" y="228601"/>
            <a:ext cx="1546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Location</a:t>
            </a:r>
          </a:p>
        </p:txBody>
      </p:sp>
      <p:sp>
        <p:nvSpPr>
          <p:cNvPr id="12320" name="TextBox 5"/>
          <p:cNvSpPr txBox="1">
            <a:spLocks noChangeArrowheads="1"/>
          </p:cNvSpPr>
          <p:nvPr/>
        </p:nvSpPr>
        <p:spPr bwMode="auto">
          <a:xfrm>
            <a:off x="7162801" y="228601"/>
            <a:ext cx="1565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Function</a:t>
            </a:r>
          </a:p>
        </p:txBody>
      </p:sp>
      <p:graphicFrame>
        <p:nvGraphicFramePr>
          <p:cNvPr id="10337" name="Group 97"/>
          <p:cNvGraphicFramePr>
            <a:graphicFrameLocks noGrp="1"/>
          </p:cNvGraphicFramePr>
          <p:nvPr/>
        </p:nvGraphicFramePr>
        <p:xfrm>
          <a:off x="6019801" y="752476"/>
          <a:ext cx="4348163" cy="2600325"/>
        </p:xfrm>
        <a:graphic>
          <a:graphicData uri="http://schemas.openxmlformats.org/drawingml/2006/table">
            <a:tbl>
              <a:tblPr/>
              <a:tblGrid>
                <a:gridCol w="130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Abductor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Moves part away from body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Adductor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Moves part toward body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Depressor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Lowers a part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Extensor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Extends a part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Flexor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Flexes a part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Levator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Elevates a part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Rotator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Rotates a part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347" name="TextBox 8"/>
          <p:cNvSpPr txBox="1">
            <a:spLocks noChangeArrowheads="1"/>
          </p:cNvSpPr>
          <p:nvPr/>
        </p:nvSpPr>
        <p:spPr bwMode="auto">
          <a:xfrm>
            <a:off x="2895600" y="3962401"/>
            <a:ext cx="1214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Shape</a:t>
            </a:r>
          </a:p>
        </p:txBody>
      </p:sp>
      <p:graphicFrame>
        <p:nvGraphicFramePr>
          <p:cNvPr id="10346" name="Group 106"/>
          <p:cNvGraphicFramePr>
            <a:graphicFrameLocks noGrp="1"/>
          </p:cNvGraphicFramePr>
          <p:nvPr/>
        </p:nvGraphicFramePr>
        <p:xfrm>
          <a:off x="1828801" y="4495801"/>
          <a:ext cx="3857625" cy="2222503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Deltoid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Shaped like delta ∆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Orbicularis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Circular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Platy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Flattened; platelike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Quadratus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Square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Rhomboideus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Diamond-shaped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Trapezius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Trapezoidal</a:t>
                      </a:r>
                    </a:p>
                  </a:txBody>
                  <a:tcPr marL="91425" marR="91425"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913563" y="3630613"/>
          <a:ext cx="207962" cy="365326"/>
        </p:xfrm>
        <a:graphic>
          <a:graphicData uri="http://schemas.openxmlformats.org/drawingml/2006/table">
            <a:tbl>
              <a:tblPr/>
              <a:tblGrid>
                <a:gridCol w="20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281" marR="91281" marT="45503" marB="455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67" name="TextBox 11"/>
          <p:cNvSpPr txBox="1">
            <a:spLocks noChangeArrowheads="1"/>
          </p:cNvSpPr>
          <p:nvPr/>
        </p:nvSpPr>
        <p:spPr bwMode="auto">
          <a:xfrm>
            <a:off x="7010401" y="3560764"/>
            <a:ext cx="2525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Fiber Direction</a:t>
            </a:r>
          </a:p>
        </p:txBody>
      </p:sp>
      <p:graphicFrame>
        <p:nvGraphicFramePr>
          <p:cNvPr id="10339" name="Group 99"/>
          <p:cNvGraphicFramePr>
            <a:graphicFrameLocks noGrp="1"/>
          </p:cNvGraphicFramePr>
          <p:nvPr/>
        </p:nvGraphicFramePr>
        <p:xfrm>
          <a:off x="6477000" y="4191000"/>
          <a:ext cx="3938588" cy="1479552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3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Oblique</a:t>
                      </a:r>
                    </a:p>
                  </a:txBody>
                  <a:tcPr marL="91439" marR="91439"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BD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Diagonal to midline</a:t>
                      </a:r>
                    </a:p>
                  </a:txBody>
                  <a:tcPr marL="91439" marR="91439"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B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Rectus</a:t>
                      </a:r>
                    </a:p>
                  </a:txBody>
                  <a:tcPr marL="91439" marR="91439"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Parallel to midline</a:t>
                      </a:r>
                    </a:p>
                  </a:txBody>
                  <a:tcPr marL="91439" marR="91439"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Sphincter</a:t>
                      </a:r>
                    </a:p>
                  </a:txBody>
                  <a:tcPr marL="91439" marR="91439"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BD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Circling an opening</a:t>
                      </a:r>
                    </a:p>
                  </a:txBody>
                  <a:tcPr marL="91439" marR="91439"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B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Transversus</a:t>
                      </a:r>
                    </a:p>
                  </a:txBody>
                  <a:tcPr marL="91439" marR="91439"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Right angle to midline</a:t>
                      </a:r>
                    </a:p>
                  </a:txBody>
                  <a:tcPr marL="91439" marR="91439"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5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02" name="Group 38"/>
          <p:cNvGraphicFramePr>
            <a:graphicFrameLocks noGrp="1"/>
          </p:cNvGraphicFramePr>
          <p:nvPr>
            <p:ph idx="4294967295"/>
          </p:nvPr>
        </p:nvGraphicFramePr>
        <p:xfrm>
          <a:off x="4572001" y="838200"/>
          <a:ext cx="3579813" cy="1109664"/>
        </p:xfrm>
        <a:graphic>
          <a:graphicData uri="http://schemas.openxmlformats.org/drawingml/2006/table">
            <a:tbl>
              <a:tblPr/>
              <a:tblGrid>
                <a:gridCol w="123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Bicep</a:t>
                      </a:r>
                    </a:p>
                  </a:txBody>
                  <a:tcPr marL="91424" marR="91424" marT="45668" marB="4566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Two heads</a:t>
                      </a:r>
                    </a:p>
                  </a:txBody>
                  <a:tcPr marL="91424" marR="91424" marT="45668" marB="4566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Tricep</a:t>
                      </a:r>
                    </a:p>
                  </a:txBody>
                  <a:tcPr marL="91424" marR="91424" marT="45668" marB="4566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Three heads</a:t>
                      </a:r>
                    </a:p>
                  </a:txBody>
                  <a:tcPr marL="91424" marR="91424" marT="45668" marB="4566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Quadricep</a:t>
                      </a:r>
                    </a:p>
                  </a:txBody>
                  <a:tcPr marL="91424" marR="91424" marT="45668" marB="4566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Four heads</a:t>
                      </a:r>
                    </a:p>
                  </a:txBody>
                  <a:tcPr marL="91424" marR="91424" marT="45668" marB="4566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28" name="TextBox 4"/>
          <p:cNvSpPr txBox="1">
            <a:spLocks noChangeArrowheads="1"/>
          </p:cNvSpPr>
          <p:nvPr/>
        </p:nvSpPr>
        <p:spPr bwMode="auto">
          <a:xfrm>
            <a:off x="4572001" y="304801"/>
            <a:ext cx="3313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Number of divisions</a:t>
            </a:r>
          </a:p>
        </p:txBody>
      </p:sp>
      <p:sp>
        <p:nvSpPr>
          <p:cNvPr id="13329" name="TextBox 8"/>
          <p:cNvSpPr txBox="1">
            <a:spLocks noChangeArrowheads="1"/>
          </p:cNvSpPr>
          <p:nvPr/>
        </p:nvSpPr>
        <p:spPr bwMode="auto">
          <a:xfrm>
            <a:off x="4419600" y="2438401"/>
            <a:ext cx="876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Size</a:t>
            </a:r>
          </a:p>
        </p:txBody>
      </p:sp>
      <p:graphicFrame>
        <p:nvGraphicFramePr>
          <p:cNvPr id="11303" name="Group 39"/>
          <p:cNvGraphicFramePr>
            <a:graphicFrameLocks noGrp="1"/>
          </p:cNvGraphicFramePr>
          <p:nvPr/>
        </p:nvGraphicFramePr>
        <p:xfrm>
          <a:off x="4419601" y="2971800"/>
          <a:ext cx="3857625" cy="2228850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Brevis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Short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Longus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Long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Magnus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Large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Maximus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Largest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Medius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Moderately sized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Minimus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Smaller</a:t>
                      </a:r>
                    </a:p>
                  </a:txBody>
                  <a:tcPr marL="91425" marR="91425"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913563" y="3630613"/>
          <a:ext cx="207962" cy="365326"/>
        </p:xfrm>
        <a:graphic>
          <a:graphicData uri="http://schemas.openxmlformats.org/drawingml/2006/table">
            <a:tbl>
              <a:tblPr/>
              <a:tblGrid>
                <a:gridCol w="20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281" marR="91281" marT="45503" marB="455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3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02484-10-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13" y="152400"/>
            <a:ext cx="9790687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Upper Leg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209801" y="5638800"/>
            <a:ext cx="9890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Quadricep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Femoris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H="1">
            <a:off x="3124200" y="5410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H="1">
            <a:off x="3200400" y="5486400"/>
            <a:ext cx="22098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 flipH="1">
            <a:off x="3276600" y="4953000"/>
            <a:ext cx="1676400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 flipH="1" flipV="1">
            <a:off x="2971800" y="4038600"/>
            <a:ext cx="114300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133601" y="3429000"/>
            <a:ext cx="147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Deep muscle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Vastus intermedius</a:t>
            </a:r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 flipH="1">
            <a:off x="2362200" y="5181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 flipH="1">
            <a:off x="7848600" y="3429000"/>
            <a:ext cx="60960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 flipH="1">
            <a:off x="8610600" y="3200400"/>
            <a:ext cx="76200" cy="266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>
            <a:off x="8839200" y="3200400"/>
            <a:ext cx="228600" cy="2209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8991600" y="5486400"/>
            <a:ext cx="1492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Semimembranosus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8077200" y="5943600"/>
            <a:ext cx="1263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Semitendinosus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010400" y="5334000"/>
            <a:ext cx="1181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Biceps femoris</a:t>
            </a:r>
          </a:p>
        </p:txBody>
      </p:sp>
      <p:sp>
        <p:nvSpPr>
          <p:cNvPr id="22548" name="Line 9"/>
          <p:cNvSpPr>
            <a:spLocks noChangeShapeType="1"/>
          </p:cNvSpPr>
          <p:nvPr/>
        </p:nvSpPr>
        <p:spPr bwMode="auto">
          <a:xfrm flipH="1">
            <a:off x="3200400" y="4267200"/>
            <a:ext cx="91440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9"/>
          <p:cNvSpPr>
            <a:spLocks noChangeShapeType="1"/>
          </p:cNvSpPr>
          <p:nvPr/>
        </p:nvSpPr>
        <p:spPr bwMode="auto">
          <a:xfrm flipH="1">
            <a:off x="2971800" y="5334000"/>
            <a:ext cx="3048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10" grpId="0"/>
      <p:bldP spid="25620" grpId="0"/>
      <p:bldP spid="25621" grpId="0"/>
      <p:bldP spid="256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221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Theme</vt:lpstr>
      <vt:lpstr>Naming the Muscles</vt:lpstr>
      <vt:lpstr>Location examples</vt:lpstr>
      <vt:lpstr>Function examples</vt:lpstr>
      <vt:lpstr>Shape examples</vt:lpstr>
      <vt:lpstr>Muscle Fiber Arrangement</vt:lpstr>
      <vt:lpstr>Muscle Attachment</vt:lpstr>
      <vt:lpstr>PowerPoint Presentation</vt:lpstr>
      <vt:lpstr>PowerPoint Presentation</vt:lpstr>
      <vt:lpstr>Upper Leg</vt:lpstr>
      <vt:lpstr>Classification of Muscle Group 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the Muscles</dc:title>
  <dc:creator>Jeana Albers</dc:creator>
  <cp:lastModifiedBy>Jeana Albers</cp:lastModifiedBy>
  <cp:revision>2</cp:revision>
  <dcterms:created xsi:type="dcterms:W3CDTF">2017-02-17T21:10:34Z</dcterms:created>
  <dcterms:modified xsi:type="dcterms:W3CDTF">2019-02-20T13:59:08Z</dcterms:modified>
</cp:coreProperties>
</file>