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73" r:id="rId2"/>
    <p:sldId id="274" r:id="rId3"/>
    <p:sldId id="275" r:id="rId4"/>
    <p:sldId id="276" r:id="rId5"/>
    <p:sldId id="256" r:id="rId6"/>
    <p:sldId id="257" r:id="rId7"/>
    <p:sldId id="262" r:id="rId8"/>
    <p:sldId id="263" r:id="rId9"/>
    <p:sldId id="258" r:id="rId10"/>
    <p:sldId id="259" r:id="rId11"/>
    <p:sldId id="260" r:id="rId12"/>
    <p:sldId id="261" r:id="rId13"/>
    <p:sldId id="264" r:id="rId14"/>
    <p:sldId id="265" r:id="rId15"/>
    <p:sldId id="266" r:id="rId16"/>
    <p:sldId id="272" r:id="rId17"/>
    <p:sldId id="268" r:id="rId18"/>
    <p:sldId id="267" r:id="rId19"/>
    <p:sldId id="269" r:id="rId20"/>
    <p:sldId id="271" r:id="rId21"/>
    <p:sldId id="270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F6B5C-2B52-43AA-B6C9-965AC521A78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4E02-6291-447F-AAEF-E853487A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D699-8D21-4DF7-A326-9ECD1A33371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A47A7-FEE7-476F-AEA6-5B1F5CB3E2D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4968875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685800"/>
            <a:ext cx="45259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04775"/>
            <a:ext cx="8229600" cy="1143000"/>
          </a:xfrm>
        </p:spPr>
        <p:txBody>
          <a:bodyPr/>
          <a:lstStyle/>
          <a:p>
            <a:r>
              <a:rPr lang="en-US" dirty="0" smtClean="0"/>
              <a:t>The parts of a muscle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Sarcolemma- plasma membrane</a:t>
            </a:r>
          </a:p>
          <a:p>
            <a:endParaRPr lang="en-US" dirty="0"/>
          </a:p>
          <a:p>
            <a:r>
              <a:rPr lang="en-US" dirty="0" smtClean="0"/>
              <a:t>Sarcoplasmic reticulum- endoplasmic reticulum</a:t>
            </a:r>
          </a:p>
          <a:p>
            <a:endParaRPr lang="en-US" dirty="0"/>
          </a:p>
          <a:p>
            <a:r>
              <a:rPr lang="en-US" dirty="0" smtClean="0"/>
              <a:t>Sarcoplasm- cytoplasm</a:t>
            </a:r>
          </a:p>
          <a:p>
            <a:endParaRPr lang="en-US" dirty="0"/>
          </a:p>
          <a:p>
            <a:r>
              <a:rPr lang="en-US" dirty="0" smtClean="0"/>
              <a:t>Myofibrils= rod-like </a:t>
            </a:r>
          </a:p>
          <a:p>
            <a:pPr>
              <a:buNone/>
            </a:pPr>
            <a:r>
              <a:rPr lang="en-US" dirty="0"/>
              <a:t>u</a:t>
            </a:r>
            <a:r>
              <a:rPr lang="en-US" dirty="0" smtClean="0"/>
              <a:t>nit. Have sarcomeres</a:t>
            </a:r>
            <a:endParaRPr lang="en-US" dirty="0"/>
          </a:p>
        </p:txBody>
      </p:sp>
      <p:pic>
        <p:nvPicPr>
          <p:cNvPr id="6146" name="Picture 2" descr="http://biology.clc.uc.edu/fankhauser/labs/anatomy_&amp;_physiology/a&amp;p201/201_files/microanatomy_muscle_f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209" y="2590800"/>
            <a:ext cx="553379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Going further….the Sarcomere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Dark bands are “A bands”</a:t>
            </a:r>
          </a:p>
          <a:p>
            <a:pPr lvl="1"/>
            <a:r>
              <a:rPr lang="en-US" dirty="0" smtClean="0"/>
              <a:t>Thick filaments (myosin) and thin filaments (actin) </a:t>
            </a:r>
          </a:p>
          <a:p>
            <a:r>
              <a:rPr lang="en-US" dirty="0" smtClean="0"/>
              <a:t>Light bands are “I bands”</a:t>
            </a:r>
          </a:p>
          <a:p>
            <a:pPr lvl="1"/>
            <a:r>
              <a:rPr lang="en-US" dirty="0" smtClean="0"/>
              <a:t>Thin filaments (actin)</a:t>
            </a:r>
          </a:p>
          <a:p>
            <a:endParaRPr lang="en-US" dirty="0"/>
          </a:p>
        </p:txBody>
      </p:sp>
      <p:pic>
        <p:nvPicPr>
          <p:cNvPr id="8194" name="Picture 2" descr="https://upload.wikimedia.org/wikipedia/commons/a/a4/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785" y="2514600"/>
            <a:ext cx="613121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Still further with the Sarcomere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dirty="0" smtClean="0"/>
              <a:t>H Zone</a:t>
            </a:r>
          </a:p>
          <a:p>
            <a:pPr lvl="1"/>
            <a:r>
              <a:rPr lang="en-US" dirty="0" smtClean="0"/>
              <a:t>Found within the Dark band, made up of only thick filament (central region of the Dark)</a:t>
            </a:r>
          </a:p>
          <a:p>
            <a:r>
              <a:rPr lang="en-US" dirty="0" smtClean="0"/>
              <a:t>Z lines- create the boundary of each sarcomere. Formed by connection of actin filaments to each other</a:t>
            </a:r>
            <a:endParaRPr lang="en-US" dirty="0"/>
          </a:p>
        </p:txBody>
      </p:sp>
      <p:pic>
        <p:nvPicPr>
          <p:cNvPr id="4" name="Picture 2" descr="https://upload.wikimedia.org/wikipedia/commons/a/a4/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407" y="2971800"/>
            <a:ext cx="5790593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bio.miami.edu/tom/courses/protected/MCB6/ch17/17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6840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ucl.ac.uk/~sjjgsca/Muscle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Requires: </a:t>
            </a:r>
          </a:p>
          <a:p>
            <a:pPr lvl="1"/>
            <a:r>
              <a:rPr lang="en-US" dirty="0" smtClean="0"/>
              <a:t>sarcoplasmic reticulum- produces calcium ions</a:t>
            </a:r>
          </a:p>
          <a:p>
            <a:pPr lvl="1"/>
            <a:r>
              <a:rPr lang="en-US" dirty="0" smtClean="0"/>
              <a:t>transverse tubules- tubes that connect SR deeper into the cell and aid in conducting the signal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Happens because a motor neuron releases the neurotransmitter, acetylcholine (Ach), into the synaptic cleft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intropsych.com/ch02_human_nervous_system/02classic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48400" cy="687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highlands.edu/academics/divisions/scipe/biology/faculty/harnden/2121/images/neuromusjun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834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legacy.owensboro.kctcs.edu/gcaplan/anat/images/Image3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48600" cy="687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Action Potential!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Absolutely necessary for a muscle to contract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Acetylcholine is released by a motor neuron</a:t>
            </a:r>
          </a:p>
          <a:p>
            <a:pPr marL="514350" indent="-514350">
              <a:buAutoNum type="arabicPeriod"/>
            </a:pPr>
            <a:r>
              <a:rPr lang="en-US" dirty="0" smtClean="0"/>
              <a:t>Acetylcholine bonds to receptors in the sarcolemma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receptors open, allowing Na+ to flow into the area, temporarily causing it to become positively charged</a:t>
            </a:r>
          </a:p>
          <a:p>
            <a:pPr marL="514350" indent="-514350">
              <a:buAutoNum type="arabicPeriod"/>
            </a:pPr>
            <a:r>
              <a:rPr lang="en-US" dirty="0" smtClean="0"/>
              <a:t>A wave reaction opens as the local positive charge allows the next gate to open.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action potential continues down the T-tubules to the sarcoplasmic reticulum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positive charge allows calcium to be released from the SR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Calcium binds to troponin (one blocker against myosin)</a:t>
            </a:r>
          </a:p>
          <a:p>
            <a:pPr marL="514350" indent="-514350">
              <a:buAutoNum type="arabicPeriod"/>
            </a:pPr>
            <a:r>
              <a:rPr lang="en-US" dirty="0" smtClean="0"/>
              <a:t>Troponin removes tropomyosin (the other blocker)</a:t>
            </a:r>
          </a:p>
          <a:p>
            <a:pPr marL="514350" indent="-514350">
              <a:buAutoNum type="arabicPeriod"/>
            </a:pPr>
            <a:r>
              <a:rPr lang="en-US" dirty="0" smtClean="0"/>
              <a:t>Myosin is able to bond with actin in a stroke-like motion with the aid of ATP</a:t>
            </a:r>
          </a:p>
          <a:p>
            <a:pPr marL="514350" indent="-514350">
              <a:buAutoNum type="arabicPeriod"/>
            </a:pPr>
            <a:r>
              <a:rPr lang="en-US" dirty="0" smtClean="0"/>
              <a:t>Another ATP molecule is used to put myosin back in relaxed state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62000" y="40386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Skeletal</a:t>
            </a:r>
          </a:p>
          <a:p>
            <a:pPr lvl="1" eaLnBrk="1" hangingPunct="1">
              <a:defRPr/>
            </a:pPr>
            <a:r>
              <a:rPr lang="en-US" sz="2000" dirty="0" smtClean="0"/>
              <a:t>Striated</a:t>
            </a:r>
          </a:p>
          <a:p>
            <a:pPr lvl="1" eaLnBrk="1" hangingPunct="1">
              <a:defRPr/>
            </a:pPr>
            <a:r>
              <a:rPr lang="en-US" sz="2000" dirty="0" smtClean="0"/>
              <a:t>Voluntary</a:t>
            </a:r>
          </a:p>
          <a:p>
            <a:pPr lvl="1" eaLnBrk="1" hangingPunct="1">
              <a:defRPr/>
            </a:pPr>
            <a:r>
              <a:rPr lang="en-US" sz="2000" dirty="0" smtClean="0"/>
              <a:t>Multinucleated</a:t>
            </a:r>
          </a:p>
          <a:p>
            <a:pPr eaLnBrk="1" hangingPunct="1">
              <a:defRPr/>
            </a:pPr>
            <a:r>
              <a:rPr lang="en-US" sz="2000" dirty="0" smtClean="0"/>
              <a:t>Smooth</a:t>
            </a:r>
          </a:p>
          <a:p>
            <a:pPr lvl="1" eaLnBrk="1" hangingPunct="1">
              <a:defRPr/>
            </a:pPr>
            <a:r>
              <a:rPr lang="en-US" sz="2000" dirty="0" smtClean="0"/>
              <a:t>Non-striated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Involuntary</a:t>
            </a:r>
          </a:p>
          <a:p>
            <a:pPr eaLnBrk="1" hangingPunct="1">
              <a:defRPr/>
            </a:pPr>
            <a:r>
              <a:rPr lang="en-US" sz="2000" dirty="0" smtClean="0"/>
              <a:t>Cardiac</a:t>
            </a:r>
          </a:p>
          <a:p>
            <a:pPr lvl="1" eaLnBrk="1" hangingPunct="1">
              <a:defRPr/>
            </a:pPr>
            <a:r>
              <a:rPr lang="en-US" sz="2000" dirty="0" smtClean="0"/>
              <a:t>Striated</a:t>
            </a:r>
          </a:p>
          <a:p>
            <a:pPr lvl="1" eaLnBrk="1" hangingPunct="1">
              <a:defRPr/>
            </a:pPr>
            <a:r>
              <a:rPr lang="en-US" sz="2000" dirty="0" smtClean="0"/>
              <a:t>Involuntary</a:t>
            </a:r>
          </a:p>
          <a:p>
            <a:pPr lvl="1" eaLnBrk="1" hangingPunct="1">
              <a:defRPr/>
            </a:pPr>
            <a:r>
              <a:rPr lang="en-US" sz="2000" dirty="0" smtClean="0"/>
              <a:t>Intercalated disks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1905000" y="1828800"/>
            <a:ext cx="22098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191000" y="1600200"/>
            <a:ext cx="387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~ 50% of body weight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Work in groups to perform a function</a:t>
            </a:r>
          </a:p>
        </p:txBody>
      </p:sp>
    </p:spTree>
    <p:extLst>
      <p:ext uri="{BB962C8B-B14F-4D97-AF65-F5344CB8AC3E}">
        <p14:creationId xmlns:p14="http://schemas.microsoft.com/office/powerpoint/2010/main" val="26302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legacy.owensboro.kctcs.edu/gcaplan/anat/images/Image3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48600" cy="687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Rigor Mortis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ATP to release myosin</a:t>
            </a:r>
          </a:p>
          <a:p>
            <a:endParaRPr lang="en-US" dirty="0" smtClean="0"/>
          </a:p>
          <a:p>
            <a:r>
              <a:rPr lang="en-US" dirty="0" smtClean="0"/>
              <a:t>After 16-24 hours, rigor mortis disappears due to the muscle proteins dissolving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General Functions of Muscular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Movement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Heat Production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Posture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Continued partial contraction of muscle in order to perform many functions</a:t>
            </a:r>
          </a:p>
        </p:txBody>
      </p:sp>
    </p:spTree>
    <p:extLst>
      <p:ext uri="{BB962C8B-B14F-4D97-AF65-F5344CB8AC3E}">
        <p14:creationId xmlns:p14="http://schemas.microsoft.com/office/powerpoint/2010/main" val="8795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620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Characteristics of all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229600" cy="5711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Excitability</a:t>
            </a:r>
          </a:p>
          <a:p>
            <a:pPr lvl="1" eaLnBrk="1" hangingPunct="1">
              <a:defRPr/>
            </a:pPr>
            <a:r>
              <a:rPr lang="en-US" sz="2400" dirty="0" smtClean="0"/>
              <a:t>Respond to stimuli</a:t>
            </a:r>
          </a:p>
          <a:p>
            <a:pPr eaLnBrk="1" hangingPunct="1">
              <a:defRPr/>
            </a:pPr>
            <a:r>
              <a:rPr lang="en-US" sz="2400" dirty="0" smtClean="0"/>
              <a:t>Contractility </a:t>
            </a:r>
          </a:p>
          <a:p>
            <a:pPr lvl="1" eaLnBrk="1" hangingPunct="1">
              <a:defRPr/>
            </a:pPr>
            <a:r>
              <a:rPr lang="en-US" sz="2400" dirty="0" smtClean="0"/>
              <a:t>Actively shorten to exert a pull</a:t>
            </a:r>
          </a:p>
          <a:p>
            <a:pPr lvl="1" eaLnBrk="1" hangingPunct="1">
              <a:defRPr/>
            </a:pPr>
            <a:r>
              <a:rPr lang="en-US" sz="2400" dirty="0" smtClean="0"/>
              <a:t>Tension that can be harnessed </a:t>
            </a:r>
          </a:p>
          <a:p>
            <a:pPr eaLnBrk="1" hangingPunct="1">
              <a:defRPr/>
            </a:pPr>
            <a:r>
              <a:rPr lang="en-US" sz="2400" dirty="0" smtClean="0"/>
              <a:t>Extensibility</a:t>
            </a:r>
          </a:p>
          <a:p>
            <a:pPr lvl="1" eaLnBrk="1" hangingPunct="1">
              <a:defRPr/>
            </a:pPr>
            <a:r>
              <a:rPr lang="en-US" sz="2400" dirty="0" smtClean="0"/>
              <a:t>Continue to contract over range of resting lengths</a:t>
            </a:r>
          </a:p>
          <a:p>
            <a:pPr lvl="2" eaLnBrk="1" hangingPunct="1">
              <a:defRPr/>
            </a:pPr>
            <a:r>
              <a:rPr lang="en-US" dirty="0" smtClean="0"/>
              <a:t>Ex: smooth muscle can be stretched to several times its original length and still contract on stimulation</a:t>
            </a:r>
          </a:p>
          <a:p>
            <a:pPr eaLnBrk="1" hangingPunct="1">
              <a:defRPr/>
            </a:pPr>
            <a:r>
              <a:rPr lang="en-US" sz="2400" dirty="0" smtClean="0"/>
              <a:t>Elasticity</a:t>
            </a:r>
          </a:p>
          <a:p>
            <a:pPr lvl="1" eaLnBrk="1" hangingPunct="1">
              <a:defRPr/>
            </a:pPr>
            <a:r>
              <a:rPr lang="en-US" sz="2400" dirty="0" smtClean="0"/>
              <a:t>Return to original length after contraction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5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35013"/>
            <a:ext cx="7772400" cy="1470025"/>
          </a:xfrm>
        </p:spPr>
        <p:txBody>
          <a:bodyPr/>
          <a:lstStyle/>
          <a:p>
            <a:r>
              <a:rPr lang="en-US" dirty="0" smtClean="0"/>
              <a:t>Muscle Microanatomy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755/flashcards/2012755/png/picture_89-13E80CE2AEB689AB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763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Coverings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r>
              <a:rPr lang="en-US" dirty="0" smtClean="0"/>
              <a:t>Epimysium is CT that covers the entire muscle</a:t>
            </a:r>
          </a:p>
        </p:txBody>
      </p:sp>
      <p:pic>
        <p:nvPicPr>
          <p:cNvPr id="4100" name="Picture 4" descr="http://anatomyzone.com/wp-content/uploads/2014/11/9-Epimys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86200" cy="3886200"/>
          </a:xfrm>
          <a:prstGeom prst="rect">
            <a:avLst/>
          </a:prstGeom>
          <a:noFill/>
        </p:spPr>
      </p:pic>
      <p:pic>
        <p:nvPicPr>
          <p:cNvPr id="4102" name="Picture 6" descr="http://classes.midlandstech.edu/carterp/Courses/bio210/chap09/210_figure_09_01_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866861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Coverings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Perimysium covers a fascicle</a:t>
            </a:r>
          </a:p>
          <a:p>
            <a:pPr lvl="1"/>
            <a:r>
              <a:rPr lang="en-US" dirty="0" smtClean="0"/>
              <a:t>A fascicle is a bundle of muscle cells aka muscle fibers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1746" name="Picture 2" descr="https://upload.wikimedia.org/wikipedia/commons/8/89/Illu_muscle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6" y="2331718"/>
            <a:ext cx="8229600" cy="4526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Coverings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Endomysium- covers a muscle cell aka muscle fiber</a:t>
            </a:r>
            <a:endParaRPr lang="en-US" dirty="0"/>
          </a:p>
        </p:txBody>
      </p:sp>
      <p:pic>
        <p:nvPicPr>
          <p:cNvPr id="32770" name="Picture 2" descr="https://encrypted-tbn3.gstatic.com/images?q=tbn:ANd9GcTSTQpk7JXvOx13XztXW83Rj-MJCdF1_t2PGTohPcY6CC58d0JQ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4800600" cy="486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hs-anatomyphysiology.wikispaces.com/file/view/connectivetissuemuscle.jpg/411131138/453x392/connectivetissue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24800" cy="68576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15240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46482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27432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</TotalTime>
  <Words>433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Types of Muscle</vt:lpstr>
      <vt:lpstr>General Functions of Muscular System</vt:lpstr>
      <vt:lpstr>Characteristics of all Muscles</vt:lpstr>
      <vt:lpstr>Muscle Microanatomy</vt:lpstr>
      <vt:lpstr>The Coverings </vt:lpstr>
      <vt:lpstr>Coverings continued</vt:lpstr>
      <vt:lpstr>Coverings continued</vt:lpstr>
      <vt:lpstr>PowerPoint Presentation</vt:lpstr>
      <vt:lpstr>The parts of a muscle cell</vt:lpstr>
      <vt:lpstr>Going further….the Sarcomere</vt:lpstr>
      <vt:lpstr>Still further with the Sarcomere</vt:lpstr>
      <vt:lpstr>PowerPoint Presentation</vt:lpstr>
      <vt:lpstr>PowerPoint Presentation</vt:lpstr>
      <vt:lpstr>Muscle Contraction</vt:lpstr>
      <vt:lpstr>PowerPoint Presentation</vt:lpstr>
      <vt:lpstr>PowerPoint Presentation</vt:lpstr>
      <vt:lpstr>PowerPoint Presentation</vt:lpstr>
      <vt:lpstr>Action Potential! </vt:lpstr>
      <vt:lpstr>PowerPoint Presentation</vt:lpstr>
      <vt:lpstr>Rigor Mortis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Microanatomy</dc:title>
  <dc:creator>Jeana</dc:creator>
  <cp:lastModifiedBy>Jeana Albers</cp:lastModifiedBy>
  <cp:revision>9</cp:revision>
  <cp:lastPrinted>2016-01-27T15:01:32Z</cp:lastPrinted>
  <dcterms:created xsi:type="dcterms:W3CDTF">2016-01-27T02:20:01Z</dcterms:created>
  <dcterms:modified xsi:type="dcterms:W3CDTF">2017-01-31T14:17:25Z</dcterms:modified>
</cp:coreProperties>
</file>