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104737"/>
            <a:ext cx="5817481" cy="3273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59" y="104737"/>
            <a:ext cx="5143393" cy="3273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722" y="4106779"/>
            <a:ext cx="3837601" cy="26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668561"/>
            <a:ext cx="9613861" cy="1080938"/>
          </a:xfrm>
        </p:spPr>
        <p:txBody>
          <a:bodyPr/>
          <a:lstStyle/>
          <a:p>
            <a:r>
              <a:rPr lang="en-US" dirty="0" smtClean="0"/>
              <a:t>Skin!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88" y="1998206"/>
            <a:ext cx="9613861" cy="3599316"/>
          </a:xfrm>
        </p:spPr>
        <p:txBody>
          <a:bodyPr/>
          <a:lstStyle/>
          <a:p>
            <a:r>
              <a:rPr lang="en-US" dirty="0" smtClean="0"/>
              <a:t>Body’s largest organ</a:t>
            </a:r>
          </a:p>
          <a:p>
            <a:r>
              <a:rPr lang="en-US" dirty="0" smtClean="0"/>
              <a:t>Consists of two layers: epidermis and the dermis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067" y="2888828"/>
            <a:ext cx="4961465" cy="39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21" y="2065940"/>
            <a:ext cx="10394079" cy="42332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Protection</a:t>
            </a:r>
          </a:p>
          <a:p>
            <a:r>
              <a:rPr lang="en-US" sz="2800" dirty="0" smtClean="0"/>
              <a:t>Prevention of water loss</a:t>
            </a:r>
          </a:p>
          <a:p>
            <a:r>
              <a:rPr lang="en-US" sz="2800" dirty="0" smtClean="0"/>
              <a:t>Temperature regulation</a:t>
            </a:r>
          </a:p>
          <a:p>
            <a:r>
              <a:rPr lang="en-US" sz="2800" dirty="0" smtClean="0"/>
              <a:t>Metabolic regulation</a:t>
            </a:r>
          </a:p>
          <a:p>
            <a:r>
              <a:rPr lang="en-US" sz="2800" dirty="0" smtClean="0"/>
              <a:t>Immune defense</a:t>
            </a:r>
          </a:p>
          <a:p>
            <a:r>
              <a:rPr lang="en-US" sz="2800" dirty="0" smtClean="0"/>
              <a:t>Sensory reception</a:t>
            </a:r>
          </a:p>
          <a:p>
            <a:r>
              <a:rPr lang="en-US" sz="2800" dirty="0" smtClean="0"/>
              <a:t>Excretion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471" y="2741611"/>
            <a:ext cx="5682192" cy="3977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92" y="32315"/>
            <a:ext cx="3136753" cy="47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-Outermost layer</a:t>
            </a:r>
          </a:p>
          <a:p>
            <a:r>
              <a:rPr lang="en-US" dirty="0"/>
              <a:t> -Stratified squamous epithelial </a:t>
            </a:r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Avascular!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-Basement membrane separates the epidermis from the dermis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50534"/>
            <a:ext cx="9613861" cy="4707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5 layers</a:t>
            </a:r>
          </a:p>
          <a:p>
            <a:r>
              <a:rPr lang="en-US" sz="3200" dirty="0"/>
              <a:t>-Stratum </a:t>
            </a:r>
            <a:r>
              <a:rPr lang="en-US" sz="3200" dirty="0" err="1" smtClean="0"/>
              <a:t>basale</a:t>
            </a:r>
            <a:endParaRPr lang="en-US" sz="3200" dirty="0" smtClean="0"/>
          </a:p>
          <a:p>
            <a:pPr lvl="1"/>
            <a:r>
              <a:rPr lang="en-US" sz="2800" dirty="0" smtClean="0"/>
              <a:t>Attached to basement membrane</a:t>
            </a:r>
            <a:endParaRPr lang="en-US" sz="2800" dirty="0"/>
          </a:p>
          <a:p>
            <a:pPr lvl="1"/>
            <a:r>
              <a:rPr lang="en-US" sz="3200" dirty="0" smtClean="0"/>
              <a:t>Get </a:t>
            </a:r>
            <a:r>
              <a:rPr lang="en-US" sz="3200" dirty="0"/>
              <a:t>enough nourishment to grow  </a:t>
            </a:r>
            <a:r>
              <a:rPr lang="en-US" sz="3200" dirty="0" smtClean="0"/>
              <a:t>and </a:t>
            </a:r>
            <a:r>
              <a:rPr lang="en-US" sz="3200" dirty="0"/>
              <a:t>divide</a:t>
            </a:r>
          </a:p>
          <a:p>
            <a:r>
              <a:rPr lang="en-US" sz="3200" dirty="0"/>
              <a:t> </a:t>
            </a:r>
            <a:r>
              <a:rPr lang="en-US" sz="3200" dirty="0" smtClean="0"/>
              <a:t>*</a:t>
            </a:r>
            <a:r>
              <a:rPr lang="en-US" sz="3200" dirty="0"/>
              <a:t>As move towards top layers, cells begin to </a:t>
            </a:r>
            <a:r>
              <a:rPr lang="en-US" sz="3200" dirty="0" smtClean="0"/>
              <a:t>	undergo </a:t>
            </a:r>
            <a:r>
              <a:rPr lang="en-US" sz="3200" dirty="0"/>
              <a:t>keratinization</a:t>
            </a:r>
          </a:p>
          <a:p>
            <a:endParaRPr lang="en-US" sz="3200" dirty="0"/>
          </a:p>
          <a:p>
            <a:endParaRPr lang="en-US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6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41" y="0"/>
            <a:ext cx="9031241" cy="68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07" y="0"/>
            <a:ext cx="4695825" cy="68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 layers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82800"/>
            <a:ext cx="7537450" cy="458893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 </a:t>
            </a:r>
            <a:r>
              <a:rPr lang="en-US" sz="2800" dirty="0" smtClean="0"/>
              <a:t>Stratum </a:t>
            </a:r>
            <a:r>
              <a:rPr lang="en-US" sz="2800" dirty="0" err="1"/>
              <a:t>spinosum</a:t>
            </a:r>
            <a:endParaRPr lang="en-US" sz="2800" dirty="0"/>
          </a:p>
          <a:p>
            <a:r>
              <a:rPr lang="en-US" sz="2800" dirty="0"/>
              <a:t> </a:t>
            </a:r>
            <a:r>
              <a:rPr lang="en-US" sz="2800" dirty="0" smtClean="0"/>
              <a:t>Stratum </a:t>
            </a:r>
            <a:r>
              <a:rPr lang="en-US" sz="2800" dirty="0"/>
              <a:t>granulosum</a:t>
            </a:r>
          </a:p>
          <a:p>
            <a:r>
              <a:rPr lang="en-US" sz="2800" dirty="0"/>
              <a:t> </a:t>
            </a:r>
            <a:r>
              <a:rPr lang="en-US" sz="2800" dirty="0" smtClean="0"/>
              <a:t>Stratum </a:t>
            </a:r>
            <a:r>
              <a:rPr lang="en-US" sz="2800" dirty="0" err="1"/>
              <a:t>lucidum</a:t>
            </a:r>
            <a:endParaRPr lang="en-US" sz="2800" dirty="0"/>
          </a:p>
          <a:p>
            <a:r>
              <a:rPr lang="en-US" sz="2800" dirty="0"/>
              <a:t> </a:t>
            </a:r>
            <a:r>
              <a:rPr lang="en-US" sz="2800" dirty="0" smtClean="0"/>
              <a:t>Stratum </a:t>
            </a:r>
            <a:r>
              <a:rPr lang="en-US" sz="2800" dirty="0" err="1"/>
              <a:t>corneum</a:t>
            </a:r>
            <a:endParaRPr lang="en-US" sz="2800" dirty="0"/>
          </a:p>
          <a:p>
            <a:pPr lvl="1"/>
            <a:r>
              <a:rPr lang="en-US" sz="2400" dirty="0"/>
              <a:t> -Top-most layer</a:t>
            </a:r>
          </a:p>
          <a:p>
            <a:pPr lvl="1"/>
            <a:r>
              <a:rPr lang="en-US" sz="2400" dirty="0"/>
              <a:t> -Dead cells filled with keratin for protection</a:t>
            </a:r>
          </a:p>
          <a:p>
            <a:pPr lvl="1"/>
            <a:r>
              <a:rPr lang="en-US" sz="2400" dirty="0"/>
              <a:t> -Cells eventually shed</a:t>
            </a:r>
          </a:p>
          <a:p>
            <a:endParaRPr lang="en-US" sz="2800" dirty="0" smtClean="0"/>
          </a:p>
          <a:p>
            <a:r>
              <a:rPr lang="en-US" sz="2800" dirty="0" smtClean="0"/>
              <a:t>Thickest </a:t>
            </a:r>
            <a:r>
              <a:rPr lang="en-US" sz="2800" dirty="0"/>
              <a:t>on soles and palms (0.8-1.4 mm thick)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116" y="177800"/>
            <a:ext cx="4870449" cy="64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epidermal cell= Melanocyte!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21" y="1953188"/>
            <a:ext cx="9613861" cy="3599316"/>
          </a:xfrm>
        </p:spPr>
        <p:txBody>
          <a:bodyPr/>
          <a:lstStyle/>
          <a:p>
            <a:r>
              <a:rPr lang="en-US" dirty="0" smtClean="0"/>
              <a:t>Produces </a:t>
            </a:r>
            <a:r>
              <a:rPr lang="en-US" dirty="0"/>
              <a:t>granules of melanin</a:t>
            </a:r>
          </a:p>
          <a:p>
            <a:r>
              <a:rPr lang="en-US" dirty="0"/>
              <a:t> </a:t>
            </a:r>
            <a:r>
              <a:rPr lang="en-US" dirty="0" smtClean="0"/>
              <a:t>Skin </a:t>
            </a:r>
            <a:r>
              <a:rPr lang="en-US" dirty="0"/>
              <a:t>tone!</a:t>
            </a:r>
          </a:p>
          <a:p>
            <a:r>
              <a:rPr lang="en-US" dirty="0"/>
              <a:t> </a:t>
            </a:r>
            <a:r>
              <a:rPr lang="en-US" dirty="0" smtClean="0"/>
              <a:t>Absorbs </a:t>
            </a:r>
            <a:r>
              <a:rPr lang="en-US" dirty="0"/>
              <a:t>UV light to protect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318" y="1529366"/>
            <a:ext cx="6433721" cy="5328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0" y="3261779"/>
            <a:ext cx="4856879" cy="34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410</TotalTime>
  <Words>66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Integumentary System</vt:lpstr>
      <vt:lpstr>Skin!</vt:lpstr>
      <vt:lpstr>Functions</vt:lpstr>
      <vt:lpstr>Epidermis</vt:lpstr>
      <vt:lpstr>Epidermis continued</vt:lpstr>
      <vt:lpstr>PowerPoint Presentation</vt:lpstr>
      <vt:lpstr>PowerPoint Presentation</vt:lpstr>
      <vt:lpstr>Epidermis layers continued</vt:lpstr>
      <vt:lpstr>Specialized epidermal cell= Melanocyte!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System</dc:title>
  <dc:creator>Jeana Albers</dc:creator>
  <cp:lastModifiedBy>Jeana Albers</cp:lastModifiedBy>
  <cp:revision>10</cp:revision>
  <dcterms:created xsi:type="dcterms:W3CDTF">2016-11-14T18:54:42Z</dcterms:created>
  <dcterms:modified xsi:type="dcterms:W3CDTF">2017-10-23T20:28:55Z</dcterms:modified>
</cp:coreProperties>
</file>