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71" r:id="rId14"/>
    <p:sldId id="267" r:id="rId15"/>
    <p:sldId id="269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FA13C-C592-43EA-90AD-67B77A7B7154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4D991-C7EB-4CCD-AEDA-8561A5000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81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2CC9-0376-44DF-A556-862BF468E33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0C5E-B142-4CBD-9CEF-097337608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2CC9-0376-44DF-A556-862BF468E33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0C5E-B142-4CBD-9CEF-097337608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2CC9-0376-44DF-A556-862BF468E33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0C5E-B142-4CBD-9CEF-09733760857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2CC9-0376-44DF-A556-862BF468E33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0C5E-B142-4CBD-9CEF-0973376085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2CC9-0376-44DF-A556-862BF468E33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0C5E-B142-4CBD-9CEF-097337608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2CC9-0376-44DF-A556-862BF468E33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0C5E-B142-4CBD-9CEF-0973376085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2CC9-0376-44DF-A556-862BF468E33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0C5E-B142-4CBD-9CEF-097337608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2CC9-0376-44DF-A556-862BF468E33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0C5E-B142-4CBD-9CEF-097337608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2CC9-0376-44DF-A556-862BF468E33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0C5E-B142-4CBD-9CEF-097337608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2CC9-0376-44DF-A556-862BF468E33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0C5E-B142-4CBD-9CEF-0973376085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B2CC9-0376-44DF-A556-862BF468E33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0C5E-B142-4CBD-9CEF-0973376085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8DB2CC9-0376-44DF-A556-862BF468E33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5C50C5E-B142-4CBD-9CEF-0973376085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com/url?sa=i&amp;rct=j&amp;q=&amp;esrc=s&amp;source=images&amp;cd=&amp;cad=rja&amp;uact=8&amp;docid=fWxdAkqtCWtiqM&amp;tbnid=T53K_6qaBIIqeM:&amp;ved=0CAUQjRw&amp;url=http://www.nobelprize.org/educational/medicine/immunity/immune-overview.html&amp;ei=kdUwU7fGL8nXygGvxIGABw&amp;bvm=bv.63587204,d.aWc&amp;psig=AFQjCNHrVcgvNDy3fN4hAyWwO1sNUQA9cw&amp;ust=139579572327733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hyperlink" Target="http://www.google.com/url?sa=i&amp;rct=j&amp;q=&amp;esrc=s&amp;source=images&amp;cd=&amp;cad=rja&amp;uact=8&amp;docid=VYgtNwmuy9O7wM&amp;tbnid=l3Yjvec8W-8JGM:&amp;ved=0CAUQjRw&amp;url=http://leavingbio.net/the%20human%20defence%20system-web-2.htm&amp;ei=5dYwU7P9J-GdyQGql4AI&amp;bvm=bv.63587204,d.aWc&amp;psig=AFQjCNHrVcgvNDy3fN4hAyWwO1sNUQA9cw&amp;ust=1395795723277338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om/url?sa=i&amp;rct=j&amp;q=&amp;esrc=s&amp;source=images&amp;cd=&amp;cad=rja&amp;uact=8&amp;docid=iX8TsGSrSC23SM&amp;tbnid=8UAUrwMQrCRL2M:&amp;ved=0CAYQjRw&amp;url=http://fr.wikipedia.org/wiki/Louis_Pasteur&amp;ei=j0cuU-6FJbLlyAHajoCQBg&amp;bvm=bv.62922401,d.aWc&amp;psig=AFQjCNGWfIzNPRI_gorfzyW07l_ovY7rug&amp;ust=139562829726257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ogle.com/url?sa=i&amp;rct=j&amp;q=&amp;esrc=s&amp;source=images&amp;cd=&amp;cad=rja&amp;uact=8&amp;docid=FAFwKJ_3328lsM&amp;tbnid=z-5YST77YzXLaM:&amp;ved=0CAYQjRw&amp;url=http://biology.unm.edu/ccouncil/Biology_203/Summaries/Protists.htm&amp;ei=AEguU9ObHeSGyQHp3YDgBg&amp;bvm=bv.62922401,d.aWc&amp;psig=AFQjCNFJWakF9htkcttc8WumL_JOJab0mQ&amp;ust=1395628399923424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7x5_54GsZfN1pM&amp;tbnid=r6tauXvlEuydGM:&amp;ved=0CAYQjRw&amp;url=http://newswatch.nationalgeographic.com/2013/01/22/tragedy-of-the-once-very-common-rhesus-monkey-wildlife-sos-conserves-the-iconic-urban-primate/&amp;ei=E0ouU9rpMo6MyAHQxoGICA&amp;bvm=bv.62922401,d.aWc&amp;psig=AFQjCNEtjaHtfgDTUB05dmNcRbm1U5HxZg&amp;ust=139562893791882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source=images&amp;cd=&amp;cad=rja&amp;uact=8&amp;docid=tSKtJ1ydAS5EtM&amp;tbnid=AGu4fJ1xe-pfjM:&amp;ved=0CAYQjRw&amp;url=http://www.studyblue.com/notes/note/n/lab-practical-/deck/9810725&amp;ei=4VMuU5yBBeSIygHukYGIBg&amp;bvm=bv.62922401,d.aWc&amp;psig=AFQjCNEAc_DEK0meybeiohsGMIxyF9FtlQ&amp;ust=139563144997041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Daily Warm-up       March 24</a:t>
            </a:r>
            <a:r>
              <a:rPr lang="en-US" baseline="30000" dirty="0" smtClean="0"/>
              <a:t>th</a:t>
            </a:r>
            <a:br>
              <a:rPr lang="en-US" baseline="30000" dirty="0" smtClean="0"/>
            </a:br>
            <a:r>
              <a:rPr lang="en-US" baseline="30000" dirty="0" smtClean="0"/>
              <a:t/>
            </a:r>
            <a:br>
              <a:rPr lang="en-US" baseline="30000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990600"/>
            <a:ext cx="8458200" cy="4419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are the phases of mitosis? During which phase do chromosomes line up in the middle of the cell? </a:t>
            </a:r>
          </a:p>
          <a:p>
            <a:endParaRPr lang="en-US" sz="2800" dirty="0" smtClean="0"/>
          </a:p>
          <a:p>
            <a:r>
              <a:rPr lang="en-US" sz="2800" dirty="0" smtClean="0"/>
              <a:t>HW: </a:t>
            </a:r>
          </a:p>
          <a:p>
            <a:r>
              <a:rPr lang="en-US" sz="2800" dirty="0" smtClean="0"/>
              <a:t>-Wanted Poster due Friday</a:t>
            </a:r>
          </a:p>
          <a:p>
            <a:r>
              <a:rPr lang="en-US" sz="2800" dirty="0" smtClean="0"/>
              <a:t>-Read 35.1</a:t>
            </a:r>
          </a:p>
          <a:p>
            <a:endParaRPr lang="en-US" sz="2800" dirty="0" smtClean="0"/>
          </a:p>
          <a:p>
            <a:r>
              <a:rPr lang="en-US" sz="2800" dirty="0" smtClean="0"/>
              <a:t>Turn in:</a:t>
            </a:r>
          </a:p>
          <a:p>
            <a:r>
              <a:rPr lang="en-US" sz="2800" dirty="0" smtClean="0"/>
              <a:t>-Nothing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7408333" cy="3450696"/>
          </a:xfrm>
        </p:spPr>
        <p:txBody>
          <a:bodyPr/>
          <a:lstStyle/>
          <a:p>
            <a:r>
              <a:rPr lang="en-US" dirty="0" smtClean="0"/>
              <a:t>Antigens- any foreign substance that causes immune response- can be on pathogen or free-floating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Response</a:t>
            </a:r>
            <a:endParaRPr lang="en-US" dirty="0"/>
          </a:p>
        </p:txBody>
      </p:sp>
      <p:sp>
        <p:nvSpPr>
          <p:cNvPr id="5122" name="AutoShape 2" descr="data:image/jpeg;base64,/9j/4AAQSkZJRgABAQAAAQABAAD/2wCEAAkGBhQREBUREBIUFRQVGBwWEhcXFhgVHhwgGRoZHBkeFx4YHCoeGBomIBwVIDsgIyoqLTgtFh41QTAqNiYsLCoBCQoKDgsOGg8PGSwkHiQ2NTUuNTE1LSw2NTUtLCwsKSwpNTA0KSw0NDQsKSksLCwsNSksLCk1LCw1LDQ1LCk1LP/AABEIAGIATgMBIgACEQEDEQH/xAAcAAACAwEAAwAAAAAAAAAAAAAABgMFBwQBAgj/xAA7EAACAQMCAwYDBgILAQAAAAABAgMABBESIQUGMQcTQVFhcSIygRQjQlKRoVOxFjNiY3KCg7KzweEV/8QAGQEBAAMBAQAAAAAAAAAAAAAAAAQFBgMC/8QAJxEAAgICAQEIAwEAAAAAAAAAAAECAxESBCEFExQxQVFhkTJxgSP/2gAMAwEAAhEDEQA/ANxooooAor0nnVFLuwVVBLMxAAA3JJOwHrVFzjzKLS0MyEF3wsPiCTvkeYAyaAvpJQoLMQABkknAAHiSegqp4VzB9pZzDExgUfDMSFEjZ6Rg7lf7XTNUvCB/9Yd/O69wD8FsjZ3HQ3B6sfHT096cEQAAAAAbADbHtQCUt/xN42IiZGjeZkBEbGQJGjwo5wAA0hkjyoBwg+L8bSRfb42k3eVk+0lDKI1TclrYApp1KV0g6uhBGR4udFAI/CuM30q2joNcTySCV2UAlBcMqFhGpGDDhgylVzg5YfCbrliS7IIvAclI3BKouGbX3iDRthcJud/jO58L6igCiiigMv5t7QZIxecNurY97IjpbPGfhdZQyxswc5GM7kZGVPSqLlntHNtbLaT23fzwEi3ZioATyYkEgqdthuMeWa89qXG1vrgR24XFsSplPVmONSDH4Bjr5/us2tg5cyyHW5GMgYA9vM+tVPI5fdyesvI78jtDgw4M4p/656L59/17jTc9pHEHOVkhhH5Ui1fvITUMXPvEV6XQb0eJD/LBqkIqKebSM4z4AVXeLvb/ACMj4u9v8h74N20MDpvoBjODJDnb3Rjn9D9K0nhfFYrmMS28iyI3RlP7HxB9DvXzollqJaTqfAeFWfL/ABaXh8vfW7Egkd7ET8Mg8vRvJqn09oYesyfT2hh6zPoOiuLgvGI7uBLiE5RxkeY8CD5EHII9K7auPMuE8hS12h8da0sJGjOJJMRRHyZ9s/Qaj9KZazXtjnObOPwLSyfVFRR/vNcb56Vykcb56VykjO44wigDwFdPDuLxuAoOlsfKdv0PQ1DVDdvcwGRbbGmaNoZMorZV8fKSDpb1G9ZqqqN71m8fJma6Y3vWbx8jNekavpvXI0eWB8ug9fOuDg0UqqBIxIA3zuc+niBXvxWKQqe7YjYjbrnwPqPSvCr1lpt/Tyq9Zabf0muOIIm2cnyG/wCvlU8b5APTIzS3BFcT3DSTKqkqqYRAi4UAA4UADYe5zTMBjaut9cKnrF5Ot9cKnrF5HLsl4wY7mS0Y/BKDLGPJ1wHA91wf8prWawDle5MfEbVh/HVPpICh/Y1vwq74M3OpZ9C74E3Orr6Hms37ZLY4tJvBXkjP+ooI/wCOtIqi514Ab2ykhX+s2eL/ABocr7Z6fWpN0O8rcfckXw7ytx9zEagnvkT5mAqSJ8jcEEbMDsQRsQfIg1DNw6N/mUVlUkniZlkkniRyHmOH81ddtxFJPlYGuKXlmI9Bj2/8rmPK+k6o3INSdePJdG0yTrx5Lo2mX9BNcdnK4wknXwPgamlkzsKjOOHgjOOHgs+T7Uy8RtUH8USH2jVn/wCh+tb8Ky7sg4ES8l6w+EAwwHz3BkYemQFz6GtRrR8KvSrr6mi4VelXX1CiiiphNM27QeQWZ2vbJCzHe4hHV8fjjH5/MePv1zmO4BGR7H09D5Gt54/zPBZpqmbc/KqjUx9h4e5wKoZOU7Xi0CXbxGCWUag8TYbGTjXtpfbHUfWq7k8FWvaPRlbyeCrXtHozJu9HnXqZxTvd9jtwD91cxOP7xGQ/qhI/aoI+yC7J+Ka2UeYEjfttVb4C1PyK7wNqfkJbSE1d8o8nycQfbUluD97N0z5pFnqx/N0H83vg3ZDbxkNdSPcEfhI7uP6qu7fU49KeoYVRQqKFUDAAGAB6AdKnUcDV5s+ibRwMPNn0R2VkkMaxRKFRAFRR4AdKnooq1LYKKToeeXaG6kMS/cuURlJZc97LHpkLaQjgRq5ywAEyb778X9J7ud49Iji1SQSQxnvAxjkhVj32PmQMzpkAfEmPCgLvitk15dLBIjC1hxJJqBAlc/Ioz8yL1OPHA97rhtgsESQpnSg0rny8KWYed5GOVtHOYO+WIZ7w5gEo2xjSWPcg/nU1Ha89SN9n+5RxNPJC0iSAINEixjSZCMsdRfSMkiNgAeoAc6KXuBcxSziUSRBCqCSPGogqzzIoOQPjBhJONsOtU3AePTC6hRi0q3FrBK4JYlWf7U8jqAMBAQiEDpqiFAPVFJlvz40iZEaRgTvCZJSVT4VjcfLkhiH06Sc6o3BAIwIbrni4g1CWKJ2E7xkK3d6FDN3feGZgoaRArKc7jJwegAeaKV4eZZjKS8RWMG6C6MuWFvJoDMvd6st4Kp8+uRjl4bzPJMYJlBXvopg8ZOtc28yxq6aSQA2pzkEgjTucZoBqs4VRMIoUZY4AAGSxJO3iSSfcmpqKKAK5eFwKkKKihRgbKABv6CiigOuoLOFUBCKFGpjgAAZLEk7eJJJ+tFFATUGiigPNc8cK94z6RqKqC2BkgFsAnqQMnb1NFFAf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555625"/>
            <a:ext cx="933450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276600"/>
            <a:ext cx="5181600" cy="316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http://leavingbio.net/The%20Human%20Defence%20System-web-2_files/image003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352800"/>
            <a:ext cx="4234959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err="1" smtClean="0"/>
              <a:t>Humoral</a:t>
            </a:r>
            <a:endParaRPr lang="en-US" dirty="0" smtClean="0"/>
          </a:p>
          <a:p>
            <a:pPr marL="759143" lvl="1" indent="-457200">
              <a:buNone/>
            </a:pPr>
            <a:r>
              <a:rPr lang="en-US" dirty="0" smtClean="0"/>
              <a:t>-Body fluids, pathogens roaming free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Cell-mediated</a:t>
            </a:r>
          </a:p>
          <a:p>
            <a:pPr marL="759143" lvl="1" indent="-457200">
              <a:buNone/>
            </a:pPr>
            <a:r>
              <a:rPr lang="en-US" dirty="0" smtClean="0"/>
              <a:t>--infected cells of your body, pathogens within a cell (virus)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 Types of Adaptive/Specific Immunity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76400"/>
            <a:ext cx="83820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B cells</a:t>
            </a:r>
          </a:p>
          <a:p>
            <a:pPr lvl="1"/>
            <a:r>
              <a:rPr lang="en-US" sz="2400" dirty="0" smtClean="0"/>
              <a:t>Look for antigens in body fluids	</a:t>
            </a:r>
          </a:p>
          <a:p>
            <a:pPr lvl="1"/>
            <a:r>
              <a:rPr lang="en-US" sz="2400" dirty="0" smtClean="0"/>
              <a:t>If bind to pathogen- may become activated by helper T cell</a:t>
            </a:r>
          </a:p>
          <a:p>
            <a:pPr lvl="2"/>
            <a:r>
              <a:rPr lang="en-US" sz="2400" dirty="0" smtClean="0"/>
              <a:t>Produce plasma cells and memory B cells</a:t>
            </a:r>
          </a:p>
          <a:p>
            <a:pPr lvl="3"/>
            <a:r>
              <a:rPr lang="en-US" sz="2400" dirty="0" smtClean="0"/>
              <a:t>Antibodies!!!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Humoral</a:t>
            </a:r>
            <a:r>
              <a:rPr lang="en-US" dirty="0" smtClean="0"/>
              <a:t> Response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455542"/>
            <a:ext cx="4450080" cy="325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0"/>
            <a:ext cx="431378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3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81200"/>
            <a:ext cx="7408333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Cell-mediated</a:t>
            </a:r>
          </a:p>
          <a:p>
            <a:pPr lvl="1"/>
            <a:r>
              <a:rPr lang="en-US" dirty="0" smtClean="0"/>
              <a:t>Infected cells sought out and destroyed</a:t>
            </a:r>
          </a:p>
          <a:p>
            <a:pPr lvl="1"/>
            <a:r>
              <a:rPr lang="en-US" dirty="0" smtClean="0"/>
              <a:t>T cells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Helper T-cell</a:t>
            </a:r>
          </a:p>
          <a:p>
            <a:pPr lvl="1"/>
            <a:r>
              <a:rPr lang="en-US" dirty="0" smtClean="0"/>
              <a:t>Activated when binds to white blood cells with antigen on surface</a:t>
            </a:r>
            <a:endParaRPr lang="en-US" dirty="0"/>
          </a:p>
          <a:p>
            <a:pPr lvl="1"/>
            <a:r>
              <a:rPr lang="en-US" dirty="0" smtClean="0"/>
              <a:t>Activates B cells and cytotoxic T cells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Cell-Mediated Specific Response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447800"/>
            <a:ext cx="913667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28800"/>
            <a:ext cx="7408333" cy="3450696"/>
          </a:xfrm>
        </p:spPr>
        <p:txBody>
          <a:bodyPr/>
          <a:lstStyle/>
          <a:p>
            <a:r>
              <a:rPr lang="en-US" dirty="0" smtClean="0"/>
              <a:t>Kill any of your infected cells</a:t>
            </a:r>
          </a:p>
          <a:p>
            <a:pPr lvl="1"/>
            <a:r>
              <a:rPr lang="en-US" dirty="0" smtClean="0"/>
              <a:t>Release chemicals to trigger cell death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Cytotoxic T Cells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9" y="2743200"/>
            <a:ext cx="60015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HIV, helper T-cells are infected and killed by the HIV virus.  Why does this have such a large impact on the human immune system?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2590800"/>
            <a:ext cx="7408333" cy="345069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What happens in humoral immunity?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HW: </a:t>
            </a:r>
          </a:p>
          <a:p>
            <a:pPr marL="0" indent="0" algn="ctr">
              <a:buNone/>
            </a:pPr>
            <a:r>
              <a:rPr lang="en-US" dirty="0" smtClean="0"/>
              <a:t>-Read 35.3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Turn in: </a:t>
            </a:r>
          </a:p>
          <a:p>
            <a:pPr marL="0" indent="0" algn="ctr">
              <a:buNone/>
            </a:pPr>
            <a:r>
              <a:rPr lang="en-US" dirty="0" smtClean="0"/>
              <a:t>-Nothing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Warm-up     March 26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430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05000"/>
            <a:ext cx="7899400" cy="4267200"/>
          </a:xfrm>
        </p:spPr>
        <p:txBody>
          <a:bodyPr/>
          <a:lstStyle/>
          <a:p>
            <a:r>
              <a:rPr lang="en-US" dirty="0" smtClean="0"/>
              <a:t>Acquired Immunity</a:t>
            </a:r>
          </a:p>
          <a:p>
            <a:pPr marL="759143" lvl="1" indent="-457200">
              <a:buAutoNum type="alphaUcPeriod"/>
            </a:pPr>
            <a:r>
              <a:rPr lang="en-US" dirty="0" smtClean="0"/>
              <a:t>Active immunity</a:t>
            </a:r>
          </a:p>
          <a:p>
            <a:pPr marL="581343" lvl="2" indent="0">
              <a:buNone/>
            </a:pPr>
            <a:r>
              <a:rPr lang="en-US" dirty="0" smtClean="0"/>
              <a:t>-Memory B and T cells help fight specific pathogen faster than first exposure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B.  Passive Immunity</a:t>
            </a:r>
          </a:p>
          <a:p>
            <a:pPr marL="0" indent="0">
              <a:buNone/>
            </a:pPr>
            <a:r>
              <a:rPr lang="en-US" dirty="0" smtClean="0"/>
              <a:t>        -Antibodies produced by other organism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Ex. Antibodies given from mother to </a:t>
            </a:r>
          </a:p>
          <a:p>
            <a:pPr marL="0" indent="0">
              <a:buNone/>
            </a:pPr>
            <a:r>
              <a:rPr lang="en-US" dirty="0" smtClean="0"/>
              <a:t>		baby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Fighting Infections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54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76400"/>
            <a:ext cx="7408333" cy="3450696"/>
          </a:xfrm>
        </p:spPr>
        <p:txBody>
          <a:bodyPr/>
          <a:lstStyle/>
          <a:p>
            <a:r>
              <a:rPr lang="en-US" dirty="0" smtClean="0"/>
              <a:t>What do you know?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System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982" y="2057400"/>
            <a:ext cx="644547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Vaccination/Immunization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57399"/>
            <a:ext cx="3733800" cy="47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70" y="3484319"/>
            <a:ext cx="35052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9050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r>
              <a:rPr lang="en-US" sz="2400" dirty="0" smtClean="0"/>
              <a:t>Weakened or inactive form of pathogen injected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-Activates specific immunity  	without getting sick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3509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133600"/>
            <a:ext cx="7408333" cy="3450696"/>
          </a:xfrm>
        </p:spPr>
        <p:txBody>
          <a:bodyPr/>
          <a:lstStyle/>
          <a:p>
            <a:r>
              <a:rPr lang="en-US" dirty="0" smtClean="0"/>
              <a:t>Better public health in modern times</a:t>
            </a:r>
          </a:p>
          <a:p>
            <a:endParaRPr lang="en-US" dirty="0"/>
          </a:p>
          <a:p>
            <a:r>
              <a:rPr lang="en-US" dirty="0" smtClean="0"/>
              <a:t>Antibiotics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Antivirals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Health and Medications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635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123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 Theory</a:t>
            </a:r>
            <a:endParaRPr lang="en-US" dirty="0"/>
          </a:p>
        </p:txBody>
      </p:sp>
      <p:sp>
        <p:nvSpPr>
          <p:cNvPr id="1026" name="AutoShape 2" descr="data:image/jpeg;base64,/9j/4AAQSkZJRgABAQAAAQABAAD/2wCEAAkGBxQTEhUUExQWFhUXFxcaGBgYGB0cHBgcHRgcHBocGhwcHCggGBwlHBwYITEhJSkrLi4uFx8zODMsNygtLiwBCgoKBQUFDgUFDisZExkrKysrKysrKysrKysrKysrKysrKysrKysrKysrKysrKysrKysrKysrKysrKysrKysrK//AABEIAPUAzgMBIgACEQEDEQH/xAAcAAAABwEBAAAAAAAAAAAAAAABAgMEBQYHAAj/xAA9EAABAwIDBQYDBgYCAgMAAAABAAIRAyEEEjEFBkFRYQcTInGB8DKRoSNCscHR4RQzUmJy8RWCJENTksL/xAAUAQEAAAAAAAAAAAAAAAAAAAAA/8QAFBEBAAAAAAAAAAAAAAAAAAAAAP/aAAwDAQACEQMRAD8A1ouRS5BKLCAwK7N0RWo0IDBGARZXAoFQEo1JtCpW9W/zKWajhYqVNDUnwMJMf9j5WQXLF4tlMeN7W8bm8cTHJVbHdpGBYDleXkaBomVklfF1Z799Uve4Pa50SRMjXy/FQeIBPKJ9D0tpZBe8f2vYkmKNKkLmCQXfMSAovHdom0qzYa/uwf8A42AegMEj5qAbssOlzXlx/ogDN/iQTJAGmtipjZmy3PDe7aJBnNckEawTDSOkiwQRn/O7QcCf4muZMfzD62BsnODw2JqFzf4qoHgHITUqNlwuQTNrT+11YsZu/Un7UB2b4a1MRBIIHetsYn7145m8IY9j2faZPH4ZPEVqZBbMXOZsjrB5oGNGptajc4is0ATepmafMnMArvu3vdiQGDFsDmut3jYBF4lwnK4TxbHCyr769bNTq5XOoVCRWYRo08x/bpPRLUaRp1XMj7OoXMjkY8L7GwOVBqbKwcAQZnRA5U7dze7DiiO+qtY5oAIdrMXU9gtv4esJp1A4dPdkD14SZSroKQeEBSUk83XFIvcgJVKYYuYKkAU2rH0QV3HtMHpxUG8xeb++Ss20KdjHUSq3Vbfig2jMiSgcgagUajSigIQgNKOxEVV363oGEp5GhxqPBgtjw9Sgie1Le3u2/wAPRqXcPtS06D+mRpPFZXRDWme8APEHNGvMBIY/aJc5z3CXHjrc8SmOFl5i8eaCUr1Mvwx6On6JqKWdx1E+/lKmNnbvPqXbJPl9VYcNuLWdBaQOvEeygruycK6k/K8vyOgQDYibEHpqCIWibM2c1rg5tRpDm2NwbaFwFnaRz6lK7L3FcGZaj5F8tpyzrE6DorVs3d5lJoGoH48fmgY4WiTYtDfLSeY81JU9kMJzZReJHOFIsw4bYWSrUDEbNZERzSNfY9M6gSOilgF0IMZ393JPeh9AGX3Nx8XMCEtszdPF0qbXMqtLfOY52IseoN1p22sOXMtw4fp1VQ2pvC6iAMkweB+IcfXiEDrYe1KwqdziWBrjdj2mWvHroeisFWmVQaG8za7jSHhdZ9Mm0kXEcuRHn1V32RtNuIotqAETZwOrXCzgfIoCPppq+nxUnVj1SLggYllimVVSrgmtcCOqCHxIsVA4sXFvmrNXIUViy3jHqg0coQEJQIDooCEIEBgsk7WqNNrwe8carh8PAN0Agc5NyVrSy3tZ2MbVw2ZgHyHPzJ+gQZHVEmB7larubuixtFrqglzhmj36LOtk4XPiGNPMDS3mtsw1QNAHIAfJBL4HBMbYNA9FM0AAFXsJjBz9ealaOKCCSaUpmTBtdKtrIHRKAJJrwlGlAc6LmrghBQA9shZ3vphyAXCGkGCY5GxEecxxutFKpXaBSysLyJaYBjUHnHG3Dp1QYrtttRj7QO7dLXNPqCP7T8QWm9mO1TiBVfIl2XvWcngRnbyDmxI5hZ1tmi5zWvsJBaAdPBqAeGuh5hKdnm1jh8dTIdlp1DkeDxB09QYgoN5LUQgIXVAk+8QFeU0rtThyQJQRtekonH0+sX1U9XhR9aDyKC9kLlxKKgOCjAIgRyUAKi9q1NxwwdmMZ2tDeBm8nnEWV6VC7Wqju5pD7oLnHziBPTX6IM43bw8VZuSNAOc2urg/FGdON/JV7cyjme9zjDWj5n0ViewXIHyQPcA91sptx9wpujVdaygNnU4gkwPxVq2a5trj3y5IFqD3eaXa108U7awCISp8vqgTosMJy1vVEZPJKeiAUcPTd1RFL0DrMo/beHD6TgQDobidE6a5ExjgGEnSEGE7X2eKFU03sNWi+XMa2A+4MOZOj2xEH4hCiv8AjgwNxNAd6wPAIFix3AkatM/dI10JCu29GTE0HOpQX0XhwbIccjiQ6AdQHCY4XFoVa3pqUzSbUbSLKmUNqEZgHtIF5JOYgxBmblBr1MksaTxaD9EOdR26RecHQL3B5LGw7LlMRaRJvHLXVSZpoEXPSDnJ0WJniHQgbYmvChsbjrwPoFI4k2kz+n7qGxIB0+glBqDiuQOXOQKFCCgaEaEAhUftZpN/h6bzqCWgTrI/0VeAsx7WNpl1RuFB0ZnjnPD6figqW6L4a8zALtOfqra7FMYROpH0I4mdVUd33htJx0h9j1AF022jtohtyCDmt1uB+SDUMOaLmg52j1j8uqPTw5Y+WvGU6gj8DKwvEbXqmQHmDB1/VLYfeDENNqjrXiUHoqhiDlj6JWjjCVj27+/lbNFTxA20+RWj13k0O9Y12dokNAnMLT4Z+iCzUaqXDxxWN7X7RKjR9nDXXmxt81W8Tv5jXn+bHlAQeicrSiGmsY2DvPiqr2B9YZZ0zsBdYW116LTtk7VY5vheHEatnxfJBMaJOvJBXUMW2oJaQULzMoPPO0s+Cx9emJc18tEH4muIII5EEehCsG0cPUd9hWaSx4dkytgteGk07C08wQJTftPweXENcDcNBjrmIt5plsDaNfE1aTGNL3U7yATABgE/4gkc4hBruxsPkw9FvKmwcuA+SdOQOqckVzkBXOsmGLtwunTnprXIKCKxLzF/foobFYnKbN4cQD8rKYxlwRH7qJrNm34gc0GpkLoRyghB0I8IEZAELF+1lp/5Jp5UWmTyGZbW0LMu2fAiaFXjlew9YII/EoKDRqEYRwE5nVCdOEAWUNSwTqpINgNOhVuw2B+yDTrDXW/uaJ/Meia4nZ3d3vHEfogrjNjyAJDXc3B3/wCWlBU2LU1BDjxNwPqBdWKmynq52v0T/C02H+WI4FxjjPS3mgq2zcMaVVuYGxBIbr6HReh9l0W9wCGujLYSAdPxWYbN2M11Zp+6SDz0/HgtgwrQKY6AIMh353ddVqyzWCTnJ5xE8TB6LPq+xaoflIAOpBcLchynTjxXpHH7LbVY5h+8CPms1pbsAVzSqvNN1spAEEeRsR16oKPs3c3HPcWtwri0x4yQA3qHB1wNeKmG7HxuArMe1wfTa+Dk8ZyjXO2Ibqb62mDotL2dua2ldpYfJpH0mJU5hsGWjKBrqeaCibsY0sqF7ZFOo45hJGV0/wBBF9eHP5aOxwIkXTMbIptuBB989UtTdl/ZBme8myK2LxdSk0EZWt8X3cpmfI8PO9kerhnbJbRNFpDHVqYr1jBc9pOmnhbJCtu8TqtPC4ivQbmqd14REkQTJHOxJjoqJsTaFfaGzMTQqONSoGQwmJkQWyecjVBo2I+I8bojndUhhqZp0qbHGXNY1pPMhsFFcOKAzqkJs7ijOckuqBDEGxKhsS68kHX1/wBfqpHFVL9JURiRN5/L8kGsOC4hGKAoAARgUVAgWaVUO02hTfRpZyQQ8loGrvDBVuaVUO0nZdSrSZUpgnuycwEzB4xxiEFJYxraTHR8VONeLXkcEhRxBmLEGQZEpesP/EoG/wD7B5nPPH3dM8KDmEC+vH5oHmF2C17pLYFjH6KQx/dUm920fLUpOljsgvce+vGyYbP2qKmKDqkZGAwJtPAoLXu3skEB8nXQhX7C0obGioWA3koBwh4HTpzVzwW2KbhAe0+qBzV8KYbW2XSxLAHi4u1w1B6FOzjqRsXtvwkKr0Nuiji6mGefDIdTJ5EA5fMEkIJHCbJdTgd85wHOP0UiyoG8ZQurgjzTKqPmUDirXlM3uJkD6LmtMFOME3h5z8kCjauQNDrl0j9VGbP2LSpCoGNDe9cXEC1ufQKXp0y6DAMTry0B+iXxDYYTxiEEDU1KbPCeOCb4lkQga20SD04qc4myaVHIGNV0nhZRVate8ADS6l6tJtydPcqMqMBM++HAINWlCk3I0oOXQglGQC1GaUUrpQULtJ+KnoAeHVU+kw3H+lb+0+m4mkWxAa5xJtof3VIr1IHn9PdygQ2jWjwz8vz980yq7Mq926qGnKIBdGpPAcypbYuz21GmtUJgOyUwPvPtxPACSrntF7O6wzbOktDYE3DXyYmNQfkgxg1qlJxkmx46z74JehtqoLgkH+2QtIwWw6VTI54kVHsAkaFwcY+jBOhkqZG4+GFPEMY3Lma7K7XLnpxqeRg+qCgbv7qY3EVqb3Oe1hgl+YjwzcDgDwWlb07vv7sdwWloaLPEuzAghzXzIdqClti1zRo0mVDqC082kzYCb/eEdFaywFsEg+HT8x9EFM2JjzWoFuZzHxEtMOaeYlWCmDAvNhc6nz6qsGmcPinSAG1DLTNjwI5zOo5qxNqGLIHNKbgx0jj5p0BaYghMxUJgDp+KkGNQMdp42pSqUiymX04cH5fiBtlIB1GqNisYXjQt6FKYuxHkmjygRddNqzbp2QkXlA2ZT58k2xDRzTybpjinIIzEPFgTEg8VXqmI5KXx1QaEa+/loox1MSeH4dUGwuXBC4IEAowCKEdAACGEIQFBUO0uk44dhbJAfDgORH6wsnxFfMDJFoETpwW77fwArUHscJkfLyWDbQwhY53BubXry/yQSuL2w2jh8os8NIpDQAy3xdeSjtlbxii7x5ngUvAJs14nLInQhx9Sme8GapUiZaxrQIHCB+evUqOo4QE/3XtHSfwQWzC72g1Kbnl0R4oBETaGgcQ0QDwsbwpzDb8MAqh4qDvGGC2ZkQ1sCLEgGTMacyovYO54qPZmcQCHDSIME5uoAjleFY8P2dMsM5zAgum4iTpy4fsgqO3N8TUw9PL4anhzwdYPxZR8MlsxJ+L53rc7ewVf4NhcS8tIdmNz4YBmbnwkG1y0kKqb47ohjGObYFp10Dh4rnj4bAzMt4yqDszGOw9djpJyGYadfK/FB6E3hwXfOEEw1xNrG4gxbUXPqmOHxJY279DcniATf5pHdbeMYseIZC0FzxHhvDQW8S2Q7ygqN2jtVgd8PjDagPGfC52WOTiJ9DogsWFc4upOExLmu4TIzA310hWQVOXD6qmbs1XVKbZgADMADcQMtx00hWvBYiSAQRb0noUEJtPeigzF/wANVcWPytLS4Q0zwngU+qWWWdulAsxtN33X0gQY+8DldfyDbJ32WbzPf/4tV+YgTSLtbat5m1x5FBogSVQo9R0FI1HIEK9S3VRdUkzN/d0tiZLrf7SOUjX35++CCOxogT5T74qIdUvf3+ik9qAnQHooimCEG1SgKEFAg4I4RWo4QDC4oUEIOlZd2i7El32bYLzAABIvrH6BamAoXe6rTp4Z1WoJy/DeCXGwAMhBn2F3dpvzA3bTcGgNAl8ASbfgeQUNQ3ZqGo6oRlbfiBkGpz8GkCDA58FYt2NoND5+48Q0CIaS4jxEaH0Ct1PBMOTO0ZRTOb+mTEgjS/E8hCCN2fTGZjqZfl7uk0Odxbm4cSXHMSeUKf2UJLnu1dIHWLH6glV/vBNRziKYpuaHvJNmAA2ECAT4QeQN1MYemX58xLWgNLYMQ0tMmBoRe/FA22vssvp5Rdr/AAkEggA3zX/pEwOgUViOz7Duax0XaBIFsxFwRxAmbaQYKutNg+8UZ0QgpO18G3B4MOAjKWixgkF0gEnX4nDzKrlag4tdWLW1O8rwy5AJBcASY+F1NxHoFZ97aDK7u6c4luQse0GMoLpa7zztaD0IUlsrCNdTpsIHha1sR/TbqLIE9hYJmHphrQ4k6tsS0/06/mrHgaLjBdry5IuC2cxmjfU3PzKdY7HU8PRfWquDabBJJ/AcyTaEGS9ujHValNjcsUKXePJMRmdlAHMkxZZdsjHGhVp1G/Exwd59PI/mnm9e3nYzFVcQbZnHKDwbo0fJQjUHozZ2OZiKbK1O7XfMHiD1BSlVYpu7vdWwh8EOYfipnQ+R+6VpGxd9sLiYGfuqn9DzH/1OjkEtXaJ0+n5pu+nbUzZPXsJvw4Js5sHggjcSwE6aKDrC5Me+H5qZ2k8cDflpIVcxVW9vp9UG2kLiuXFALQhRQkdoY+lQbnrVGU2ji4gf7QOQUFWq1gL3uaxo1c4gAeZKzLeXtdo05bhGGq7hUcC1gPQau+gWVbe3kxGLcXYiq5/EN0a3ybog2HejtZw9GWYT7eppnI+zafxf6W6rJd4N5MRi3B1eq5/EN0a3/FosFBOJRs/qg0jssr0awqYTEAX8dIzcERnaL2OjusFW3aeLdRpupVXtMDwucQO8bmEi/Ett5rDBiHNcC0kEXHT91N/8++tR/h6zpiDTefunz5HRBplLajQHioHRULeAuWhwLDextIhWPZ+8VB/8uoCTlYRyJv5EXFxpN1gVXeGuWta5xOQyJ5zPzB0KtXZ7sqrXa+sx7Wtuxwi4sLiLAwfxQa+/akgE+UA6kG/kBxKHC7TD4tLTodeCg9k7CyZZeSWgi5sQTN+Gt1aMFhmjQAIGmH2UKhcXtnMbhwBsDLYU7hcGGCGiEbO1jS57mtaNXOIAHmSqJvN2wYTD5mYYfxNQcRamD/l97/qEF92ljaOGpOrV3tp02i7nGPQcz0C88dpHaA/aLwxgNPDMMsYdXng9/Xk3h5qC3p3rxOPqB+IqTBOVgsxn+LeccTfqoM/mgGV2YoGuRXPmOf7IHGc5UDiBFr+aJnOnL6rs2kILHsbfDE4aA1+dmmR9wPLi30Vv2dv5Qq2eDScY1MtPrwWWsrfMn9kEoNf2hW8MtIIixsZ+WqrdaoZNvlH5qqbP2vUojwuls3BuFP4La7Ktz4SOf5IPReVRm3du4fCMzYiq1nIEy49A0XKybfHtTq1iaWFmjSuM/wB9/r9wHpdZ5iMQ6oS5xLjzJk/MoNM3j7XHulmDZ3Yv9o8S70boPWVmm0dpVazs9ao+o7m5xPymwTaVxH05ICF/X9ua7NK4hCGSUB2nn/tA4+4Q5vn0QBk6oE3/AKIHHyQuaihAV9Tn69Vcuz/eqnhadelVloq3a6JAOUi/K4F1TSglBqh7SqTBI72oT90NAAt/UT+AKhsV2p411qfd0x0bmcPVxj6Khygc66CU2ttzEYkziK1Sr0e4lo8m/CPQJhnSRcgcfYQLOcFxdZIgoQeAQGzcvnCAGedvcLp9hGcDAHnPmgFh+QR3Ovc2RWgxC5zAgAdRYpRhnySYaFwB4WQK5fLVOMOY4cE1a1OKF0A1AQf1Ri2eic1aUxGpF0UMj6IGR8kYNvGkpfKCucB6zqgbObGkJLyTp0FEyjhr+SBvmPXj7/FK03m4581zkcc/RAmGGbc0i5qdPEEge4SlGo1r2OIzNa5ri0/eAIJHqAR6oI8rp4r01hOzrZlUMrU6DMr2h7YJiCJFphTNDcvBs+GhTH/UIPJkeqIRdX/tWdgv4k0sG0eD+a9vwZv6Wc44kWm3BUKEBYRSlC2In6rmgygLwQBHXBqAWaSjA9ZQzy6z1QtMRZANVy51S6UqCQmzvK6BVjo5eqK3W3v1XALmIBGqe4dsz5pmNdfL3wunlD3ZA/qEyCLe/fyTZz+eqXc4z7v6JtVNigTaeKO2CffuEg1yMx4g80Czx+iSLOP0SjH34f6RDUv7CBIs9NUYx7/JFeY0QMCAXBEJRr6jgjMZx9++iDaex7fajSwFWliqraYwpluY3NN1wGjVxDpEDmFXN9u1mtis1LCg0KBkE/8AtqDqR/LB5C/XgszdE6TyR6b/AGUDo0ZHp8uXkExyf7Ts4iPKU0qO1hAQhFDErlMkRfkhZUMkGx0QN0dk8ksIA09yh198eiBIDohaIKXc8R+CQPBAqBY+Sb1D6JeLe/fFJ1gUBJ043RmG9rfqk5ujMQKCPfvVPMJrccOCaDVOqLiSTCB1iG8fNNHu4JxijGl4lMS/WP8AfRAm7WeSNPJJB37pRp6oDZ0bMOPRcAhewoCn80YuAHVFdIA0SYadECrXcTdE76JSbx+aTlArnk+4RdNOCI10LkCoekyb2XBc4oJrYu1qNJv2jJ/mB8NDhUa9gDRcjIWm8geRCjdoYrvHl+UCwAHRrQBJOpgCTxTcos/JAoaiAPOiTKBAs+yIDdc4ooQLt/ZAeU8PRJBdKAyAHgglGB0QLZ7QU4oJnTKc0jZA9qg6T/UdE0fofQ2XLkCANilRTElAuQK0m6+v0Qnh8ly5AQCUVrIv1K5cgJXbwmyRyXXLkAOYuDVy5B2TTqghcuQGDbIgauXIAyrsq5cgEN0QsYuXIODOCFzVy5ABb79Ep3UTfRcuQBkufX6J1R+Hyj9Vy5B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31432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30765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514600"/>
            <a:ext cx="48958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AutoShape 8" descr="data:image/jpeg;base64,/9j/4AAQSkZJRgABAQAAAQABAAD/2wCEAAkGBhQSERQUExQWFRUWGBsaFxgXGRcfHBwZGxsaGBkeGBscHSYfGh0jHBgXHy8gJCcpLCwsHB4xNTAqNSYrLCkBCQoKDgwOGg8PGiwlHyQpLCwtLC8sLCwsLCwpLCwsLCwsLCwsLCwsLCkpLCwsLCwsLCwsLCwsLCwsLCwsLCwsLP/AABEIAMIBBAMBIgACEQEDEQH/xAAcAAACAgMBAQAAAAAAAAAAAAAEBQMGAAECBwj/xAA+EAABAwIFAgQEBAUDBAIDAQABAgMRACEEBRIxQVFhBhMicTKBkaEjQrHBUmLR4fAHFHIVM4LxNLJDU/Ik/8QAGQEAAwEBAQAAAAAAAAAAAAAAAQIDBAAF/8QAMBEAAgIBAwIEAwgDAQAAAAAAAAECESEDEjFBURMiYXEygfAEQpGhscHR4RQzUvH/2gAMAwEAAhEDEQA/AKu5mxYC0NqAKwQT/wAt/nE1rKSgNOOKSTEQehmxgSd4pXnTqVOqvOk2iY1SJ+1qmefLbZSpMiQEWHKgZ/UfOvRPJa4QzQ2p1R1/ngSIgab2HSQPvQmLwukKkmRA3lIn4jt1ja9FY4hpppbd1neJ9JJMg9OPpVZ8VZmpx3yyr0pAsNio3Ufe9LKVDacHJ0GPJ0BJPqBmSO1r9Kr+Ny4iVAEDe/7TRmR6lFbc+mNVzyP/AHRj6NVrlIttPuP0pWt6KJvTlRVqeeHcH6itQsBYzEHaT15tXSMoaElRM9BtPSm+Ay9Hr1BVh6UCCIjrSQ0mnbKausnGkT5q022kBHqUrTBiDO9gdt+tJMsdcU5pgqBnWCOP2o7EYlYUElSl6bJSY44AimuAxBBLZY/EcIVqBIUYnUOgm2461Vq2Zk6Rxli/9qtKyNQiSP5JBj32/wANC53li8a8VJ0gqUTHMQLD9adYrCKLZBgaDIBiNUgKEjj/AN0PkuYJRiU6yEoPpJtAsQD8pI+VFpMSMmnaKtmnhVWHUApxC5APonYibyB86bIwGHWyFr9KpAMQSeDCYtFrzRnjLGNl5aUEEE2I62v7GlWAdCdUpmICQdp595tSqKRWU5SVstOT5UlSm0ISEtG2rknmTPP023q5K8PIZu2rQIv+JJJHJgWPSqxluNDaEyAlP5gQTM2mAY7RU680KW1LKQEj4BPqVNk6j0HIHamaZBSQyy7MXyG22oeS45qUFSCADJJO8SBM73qxYnDkuXPmPRx8KZJm3MRzVc8JY0JSrZClGFOHdKYBhPv7/Tm35a436ksyoqjUs3sOkb822vvUp4ZbTe6NN/X1+ADj8v8AJZTrkk+pZBTJ6jb3o/Kc2Qw2G3T+KRqJtcnvxAtHQUu8Y4tI8tJJUVKSCNoEyYHBtXGByNWKTqXPli4AMaz2H8PE811KUbkHfKOo1pltwziXLlaCJsEn/wC07n6Cg820vEthIVogqP3AB/WkmMycYdIcaWiDshUie1t/tQy81eablbHlJc/OFBX0TCT3HHehGCu0xtTXk1tkvfqZhcJ/t1LcEIbUoBSBJAMfEOgv+1XBl1Cfh9S1RAmbdQdtPeqtg89aCVJBUpKhpUVAT8ybChwXm9SmAA1MlIJUQOoXsB2p5R3EdPV8Pj/wvicMlQGoCefesOBj4SpPzMH5VVUvqB1OvlaY+FtVx8xv7WrnF49sAKbLx40qK4V2BmZ7Cal4b7mr/Jj2/PJcW2jzUumqC3i3sQqGm1ojglRt/wAid/YU5wOFzAAhS0XgAqIUUjkggCT/AGpZaVdR4fad3EWEZ7jlKJYY/wC4qyiPyzvfgx9BRWUZSlhsIG/5j1NSZXlSWQYOpR+JZ3P9KLKaRyVUisIu98uf0M01hTXIVFdFVKW3GtArdZWVwbPmJWFE6iqUqm/e96MwaEOvNB1R8tIGq/ERI9zFQKQUsIbWAkhSj3MwP2/WtvLClBSoTpSgR2Ej5k716B4/UZ4bCEqDSz+Gr0pWqASmZuevvVacy0Ouhs6QE2BvJjuOu/zqz48lTbQSbqt6uByeoHeluYMaAS3Jjc8HrehVgUmngWpYSzq0iCRYEH56j/kVtWKAIXsI2k/FtJqZGHU5AKpJ552/uKDz7K1Np0fO03+RuKDwsDxqUqbAsbmcWCRJJMif6/Oi8uzRTpTB0qSQJvAT78Umby5athfgH9qb5Rli21EiSQQSPvepRcm/QvqRgo+o5ZZQFAJI1KO8mUwbFP2613mWZLS6krAChzzI31bb3qPCt+au9jskji+/sIrhzAyVlSvw29v5yZg/armT3HeX4PzbEepw+kqJM3JE8XjeqwEAOqFig2vsCT2/zmiF+KUsn0yokRPIEDY0vYx4UoqAAST9CNvpS7ldDRhJK2iXGt6SAQDpTv1mwI9q5LmnTyYJEH2I+YFQvulS5+ITMnp7cCKLQrU4XQRqVI2G21uAY5rhqpZJRiTIKiVERZXvIirMjDu4o6lAoSmDp/l/l5M9etJMrwbehzzgdSYCVg/CJG6ed6tTOfqWlKVqV5rY9OmIWmNieBTEZIdZdlbA+EqdnYX2IsSeD3nrTj/pbSPUtYbSBOokCI7k9OKVYHALGoLWGYSXE6SDCD8OoneSSKSeIMIrFYZ0toJCBJUokqVBkkEmwjZIpHb4YYpKrRPgnW8ZjQEvBSEGwKxqXAMQCdh/ar5/1ZppMuqjT/MQPkAYHtXzlk7Lv+4bDaTrCraZNxcGvoTBeGw4tJePmGAo2hIm4ATxU27+IuouDqGWxM7jv9yorSDpBOkKBVAPxKGwm1FNZVsopVI3WpWo/JHFXVGBQBASAPap0MgAWFDxl0Qf8Rt3JlJdyRDtwFOHlV5HaIv7XqNOAfbsklHTdMj2BINXUiHRFpSZ7kEUQpkEQQCO9d4zD/iLo8lOw2PxSRpSy2s//sQE6h7pFvn9qIbyFbhKnWitZ2UtW39fbangyBE6kkpPY10lx9snUPMTwR8Xzob/APk7wa+O6/H9hK/l+JAAlKY+EjjtXbOYPhQQ7BJ2g/EO1r+1PGcxQsQTB5ChH9qgxmTJcSQFGDcEHY8EGhvXEkN4b503ZJhcclSJFgDBHTiiDSPAYpbClN4hI9R9Lg2WO44NO0qCgCkiKnJUzTpz3L1OQripEio2x6lfL9P/AFU8UpVZOayuwmsoDUfMebul3UpSYV05HuOtLsuxiUqGu8zB7bCZ2ozMMWp1JW4SSr5k/wDI70sZAQ4NaSpMbA3j34r0GeUkmmPTjwUqncgCBwOP60Q1iQ43CllKLWiDJ7jcb2NKVqbWTYhPFjMdPpUGJeCEaUqgKMQrYX3Py5iubJqNuiZby21FCdBURAg39/eon3FGSskq9hHf396gweCWXCgaCr4pJB99J2M1Nj2wCAkCTIg/LrQLbVZyxgm1XJI0j6ntUzLwT8KgUkeq4mOQOtQvuFsXXqJF/wCTsfpx/WkOIxyibbC42/WklNRHjpuZaHH0hCiPiVtI69D7UJiMwK0qSr4gIseB+9K0Y8+WbzwJGx7dDW8pOpYmYO8dpm9dvtg8Kk2+gPiMKpJkpMcd6Py7AEAFXpkiJG3uN+aZYEyoAkGLwrt232AtWsUFaiBAKiDAn3j/ADpXKCTsEtVtbQVOL0lVrqkfeZ/aO1H5NgdaSu0JMKB5EEn96C/6cdek31CRH2pwy1DZSSLpBEGDIBBCuxqislNqsE7OWqclIICCTpUOkAn2G1NmtD7KU6AkN2dUFXtaUT9aAYYGjQVGFpC0kTEzBEAwQOtcYPMnW1qb0AnVewEpsQCDzI+lMSTauix4bJnH0hTuI9CYDekkqUBZOsflHXmrDg8oVAU6gKSgxCEgEd45Ttex3mlOVpQ0nzEPIS6blt0HSf8AiOt6tuR520fwxKFi6isjUVHk/wCRUptpYLae1vznGDwLIxSVBCEzqmABsJH2PzqyZcmQVfxmfkLCqvnOGaDjS0rCZX6gCNuSANhvTxGbpbGlB81IsIsocReyvsajJNpGhShGb7f0OxXSRSZjxIgr0rHlg7ajf2iP3p4hNRaa5NMZqStEGIREK/hN/Y2P9flRSRWnE+k+x/ShsufK7j4AkAH+I8kfyjYdb9qPQ66ddwutpFbit0owNicEhfxJBPXY/UUveyG4KHFJjgyQfvNOTXBFMpNE5acZcoSYnIi6kodMj8plVlfrUWBTAUhY9TcAkfw8EdqfRS7NkEJ8xA9SfuORTKTeBJaaj5kRIVoBUFbmQNyeBapmcStZggNxwq5PccAVJgGUaUqSNxv/AJtUmJY1XBgig6Y6TqzEtK5WfoKytMrVHqF63SlVwfNbmFDQSF+o7yCCIG1azLS2sKsZan0gkAqtH6Xp3m+DaUpQaKU6EcAXMi1tySRVOfbcKloMgiyrzyfret9nmbV1IMDmwDnpF+9/oNvlUOY5odQ9ECL6hv0ttHtWYDAhBJn1bDi5rWaKK4v8NgKk923JeKhuwQ4THqmxvx1N7zRHm6ymZ1QR/ehcNhY9R+n96LaUVFJ/KCZAt/grop1kadXg5cfSQU8zc9tj70ufwwGxsfrTF5olKikc70pKr3+9Jqeo2n6HKKb4HMUIk6YIFr7T+v2oTL06iZEwL9bmLdfajf8ApqlH0RB59tt6EE6tHakot1INcXISogG0kpsaKydlTiwom6pNzED3PX+lY22SgNxBJ530j9t67VhpEAXWdIPccAd5rTRhb6E2DZBfKj8AkHmLadzzThjAaMQdCCdkhK76pTJG+96RuocZBaFybqIi0byfaKZMZyVNgJSfMnX5pUdQI209NqIjOXFFqEyA4lR9JEQDz2i1FO4dQ1FJCpiXCbkm2/NDYLAf7p5OpZUon8RUGdjxzTrL3TK8MtF0iQqCYAJ79/0pibJ/DmToWrynTc3QCYIPImOxq5YfwmzpEawN9KoUn/xt16EEVV8I8SrzZjWrUlRsNVwbja81Ysp8QmVB0EED4k7G8G1gOL1Oal0H0pR4kTYzwstA1oKFCwAKl2mdtQIp3iMQ4lhtakfCUKlG3Qyn5moXMucdQSHilKhZKSDJ/LJ4k2tXeS4UFoIcU5CCARq9Jg6hIi39qk3ayaEqdJVaGf8AtcO64FKbSpcWJF49qJcwmlPoK07AQoxJMAQeP8FK8fiNeYMJBhLKVrWZ5UkJSO+/1p6pnXE2AMx19/6VF4NS89+mAHFYRboCNQU3Pr41dE246/TrRqMTpABSUxYQLR2okCt0u6x1p07TIRiUnZQrsKHWhc08tLS1uEISlJJX/CI3qheHf9UcE+8GfWFKICSoQCZgc7qsYMUUk0CU3F00ejyKygfMb51J/wCQUP7VM22PyrP1B/Wg0MpWTEVDiNh3IH3rFlSbn1Dm165ccBAI6ihQbsBYX5LvlH4XJUg991J/emJNK/ED6EMy4YlaQiDB1qUAmPmfpNMLwJ3pnnIIYbidBVZUeqt0hc+ZcWpZaA1WSZkj1TM3O5ofBYbUQtbigAN5vvMVmJVomVzcT1P9SJozDYYPJX6iAIAPsJ/avRweU7oU43DgLN4Av6t77R9qBRGomLd6OzBoaiTJM87yP1rvK8meCg6ICNQ+IzPUad57dxSPkquBbjNSITsYm/St5WJknblXEczVkxOVHEkatCImEi2lPfpPc0I7kKAFpCwOJvpn25vahtd2Uco7a6khZbWyryo1aiN+Ou8GOKrWIyhQSV2iYN7/AEq14Pw2WUgqV6z6gBdPAG+5neps2wKltEI/DgevVutU/lttfkV0o7lkhGex4ZUMreS24NfwkXtPcferGrStejDFRbEG4n1Efw7jbakL+QupVZCljqkE/tTjw5ljqTJStMn07ggp5jjehC1hjau1rcmMsvYUGnHVEFYToII+Gem/U0pzfFFplopspUxf4QOR3P6VK+FDWkLXKyCodRcib9/1rhWThZShxaoInVylO2x9qdp1SIR2qVsWZRjlrdS2pUhZiSdp5mrdgG0OQyj1OKWEk3hCeTO1DeG8hZQ4teku6R6Aq3zIG/tNM8ChQSIREqiQIExYW56Gu000sg15wbuIwzrCsYHE4dKNYSoDWoGFAnc9P8NQ5xlzjJDus63BqPXcWP8A46TTvCYYKdaaWkLKpKl2J07271N4iUh8OLICEN2bUbSqZn2ABt7VytPIrqStIGw2GUlKSBYyFJUbT+buk2+Y7U4wTrSXEqEsqAIMp1JkDmOCekUDk+MadwyXlrSkaVNgD8xT+YjcztPEiuMB4kDCFpWQsfCj+YqsfZI5NFuydbWWc5k3q2LRJElK0hCiTvCri8Haf1orKM2KHV60i6ZWAoEBSbqgi2kgkyQKS4XOUKU35hkJnV6Z1AJ1WMREiBSLNVKdxCTh1LQ256ZXaYiRt8NhSbLwP4jVSXcvfhlYU8pw8yR/KCYAmrbXmeQ/6fuLalWIhKgfSATz3MRuaNwWJxeB9ClpdZSYTqSfTewmZ7CaScNzwzRpar0o+eOO56CK8r/1d/1OewTicNhSELKQpThSCROyUg22uTHIq7tZy8QCGkkHaFfua86/1a8LjFaXwC2+EhJBghaRMQodJvaDa9ryWm7Lv7RCr/kUeH/HWJzVp3L8QtJLiCUOfD6kevSogD0q0m8SO9J/Cn+m+KexqWynQllSStzdIAIJg7KMRETVo/09yBrCQ7iHEygEoCQojzFCCVGL6RbSLSTvXpyPFrBkJXqgAn0qAvxJAvTuLSqicdWLd7lXuOimol4JB3SDUWBzRDqZSfcSCR7wTFbx+YoabK1Gw4Fye0VDKNflkr5OUqKFBJMpV8JPB6E/pUWMGkTxz/Wh8uzT/ctlS2lNJ/LrIk96HzTMi0iCCuY0qAnn8w3po5Em1FZOhiPOxCkj/tsRPdwiY/8AEEfM0yJpDki1tNwGyUyoqIIkrUdRJ95FNmHyd0ETzII+1GSO0pJr1ZMU1lbmsqZpPlDGYklATaCTbp86lweYljUJ0giFAbntMW60sTjg3BRBPcTH1qB3FKdUSYntArY5ox7BirGAkKUIBVtf7mrM8oNsK0L/AAwgKBEXUSNMnk72G0VVcDhFOfhzYSbwBNTYlQQwW5MhfJED2E701vkR80h/luZehHmxpERACTG5AVzuP7VvN0zpIgJi0qCj22A2/feqmw6dJVqEpkQqTA4KRzTvKpW2AtQABngWIt0O9dGViyjtyG4ZZSsFBWpVtPE8gH6CnCcMX9PmuBMk2JuFdyN5I7UrczJDADimkqChsCYFrGxkH+tcOYtSh5hQQlQBCv0kXNp3pibjatF2weLS2EFj1KSmCoQCSrfsIt9+tV/MHH2HPNWsQ8V7bk9ueB70Kxnnlp1JSFC8hKt4/NtahMZmSsRpJSdao8slQgJE7Aj/AC+9dRPL5BR/3jY6WwAe9+T7k0axhPPU465IbBhIvc8bfOgMO0UtmJ1LPqM8XNvcfpVj/wClqDKUKlJ1KtJvCo+HaePlRFljg6w/hYAfHGpBPNr7d5F6IwuRp9IDsiCYkA7TtEEb114hKg00z6QYkQbwOCkWFzFzUeB0JSry0nUU3AkmANp2AorIkmCDCLal5JVJ20mDHH37UDh3F4n1LUohuSpA5NySOhterJl2WOvNIlJDSYCjMX7k9+BXGaeHVowxdSCkhRTEbmevtbvzXYs5OSCfBfhhpzCeYSS6pQIRxoJjTHcDf2qx4p1pxnytBWeQPSprTzPNvtSPwA0l1pfrW0pATqjkSRcb2NrdqaeIsZob0+ekK1QQuEqmJAJImO9J1qyjtK6EuOzxLq0MK9KWyZXHxCRZPYAEx8t6LyJaS48tKwEslXlg8Jg8HjekWBwXmrCyolKbzAIJmwiRHJJoXB5k4E4hsAfiuAFQTcepUxwAZqjWKRDnJ7Pk7kNNeXOpadSkjYHc77dPlRuCxiVrUhwaVXBSofFJJtwbCq1lmc6AlJT5SgoEySSZImeOTsBuKeOYhvzYKhC1EzOxSk3HT3FZZRybYaipUB5vOAClpMsLkFHKSREp9v7Us8O5WtxoKRrggnW5caDtoCjcnvte9HYXFIxLjqnjrbbISlIk65HA5nmu/D+JT5j6Gw75aTpS2q8K3XfYJuBc9elPbS9SVRlNds0gnKQ0lnQpKULSQk2IkSLpnaQeNr03w2CbSVI0pKRChIBsZnf2+9A4jJy6Qp0hDoMo0xpkC0yDq7i1RN5e6DZZSiySgDYnfSVAym4t3MGpPPUvG41cfr1CcQylrFMKSlKQsLQYAG8EbdwKbrQDuAfekmfvfhoVMFDiDPzgjt1+VMc0f0tqP6dJFTlmi8Gk5dufy/o4cTrMD4ee/tXTiBKRFrn6f+66SQBawqJS/WPY/tQsqo0aYwoSVRsozHA9qwtEXT9KmNZQsbaiJLo9qytuNAmf3rK7A2T42xAiPvUmXi5tI5isxzcKi1awSTJMxFXrzkn8IY4kg2Mf52qdzDCW5UCVRaTY96GefGyZiu8tx41p1cbGKpauiLTqyw5bkHmOFJUlOkEiBdR6Gsz3AJZBPmBUJ2A68GwBtyKKxLqXPUdKQU3VIEqAuLXv23qFvKW3Gll1wpgWSDJmLXOye552qhAU4t/0oUgnyyCFQkWM/KfnVi8NYltDAUZeAkKkAAEmxF5rMsanDrwcphR1AkRfcajEiDExxSTw/iFtueSsr0BV0gWPBsr9eBS5TyNysdCXN8M55SsQluEayJm0Hkxt0mluUtqvqEkhJQbwORFXPM9LYbQUgNqUZSRvYRvx3qo4vNkpkJ9gATb+39650nbDbdxSyNsodClL1CdKDAE/ELAfafkKsGEWtxJlJ1T+YxZSiQRyRQfgZkONlCY1rUSSYsBBkk7bferP4ixQdQmUpSoRoAI1Ij08CYkGx4plIzyjyLnMoC3FFUwhJk3idh/nvTHLWklvy5FvSIgaibJlXAG5Halr7ymG9D+qVwdY+HT0cESN9qMe0uBptoKWkGdSJiwJMJE+83rmxVptZY+SynDglEuJiCgSU2tM7ao5oHEZ/paZStNhqWuYJP5usc1AcvxTehJUChSkxe/qmBIMDbtvS7PkpCyCCFCxBEQRNjFjeBNLFW8saclHCX4lTxecOMNuKQFhS1aNQNglN9Nub7+9VBeOUVSTN5jYV6Zi8KHsD5UHzArzJAEJtCp6WJqvsf6V4suISESlUHWLpg7n5Dik1Iu7RfQnCqZcfA6k4hr1IIlOgQIGobEk2JIBnbbvXXg/IFOu4pIEaXADcGJUra+9vpParZg8gby7CBKUrWtMqSSRClwTJTO33FI/AGfDDjFqI1KUUG0fEZAB5glQp1JuNozvTipVLCH+M8POOLSppQUQAVkyISJsQd9iBFBZvhlDC+cVxIIT6iFAqOlRSOm4PzoTxViHmkqKn5KoVpBMBR3TCdwBNE4TKHMT6EpUlIbBKlCOJgTeJM97UywrbJNJtpJ/2dY4lrDNuIQPWNE3J1bFSQTY2mfpVs8NvNYdAaUC2pKRqC5MqMkmf/VV7IHPOfSgqBbw6gTO2pUQPqmfrV5ThEOBRWkKCjaeggD22mpaslwzR9ng290frv8AmGIUFCRBB+hqNeFB2ke2302odWCULtqjsf8AL/OtJzIps6kpP8UHSf1is1dje5LiaoU+IkqTh1zeCJI/5AJJHBgi9EqxaV4cmyhpjfckAD2MkVx4kxiDh3CFJNhaeigRWf8ATx5KeJQNRAvsDI7g3qj4V9yC+OW3t/IQy4pICVD1AAD+a2/bvUrSCP3qv4V55S0olEoBIXKtKxtYf8Z2NWRtEgHfm1TkqL6ctyOtNbiu4rZTSliKsrsprVcMfHGYklZEhUWke9bwOGJ1dR1rvG4U7gi4Bt9P2rMnbVrtO1aq8xl+5g4cbg/DB5H9K0lHqkEWvanuYYNKkSV6l7QAAR15mIpG2kpVFvemapip2idOJiCqxkX4p3gc4bIhIm4UsEbj5RMUkewwLIUD6pHpHQjc0RgcZCIKAk2GoQCU9x9KKbuhZwTVjHF5uHHtRSQJBkfw8D6RR7xQ24HE6kjSDuQSOZvcWHvSzHthCUkJVtcqJvPPTpaln+4/KVGCbzT3XJLbeUNM68QKeKQkQexoZzLUrSDIAB9QG59zUSMOEqBSQSObxRmUoUS4FptF+gPBoVeGHjKCcLmQYhTJIIO/e23b9asfhvDvYpwvITqVc+rryRNtx96ByXKUOoVCYQBdQ3JNwADeLGn+EecwSApJT5YV6SNwbDb808ii/QW8X6lc8XZw5hnCyQrz+VKgpCSJ9I2njpak/hvPnUYlBUrcnmPUQQPb3p/4lypzM1h9oAKA0qmYKtwB0O9R5H/pwoHXjlFLcWCL9pJiwG9Te6w3Bx+rL8znbLmGUhSit0QQAJVrSdlRaZFux7Ulw+CONxY8z0JMa0Cdo1GTxtHaagVlS8CsOMEKEEEoA9SOVAX9QtI/rS/JPE/4q16NWpITOxTED099IA+dUSrgzyffoXvEIw7WHc9CU+YVJbHASBBUeuxPUmPelzXjJTKG04f1JEJIWDfpf8sj5UeIdB0EFKyG0JWAYAEnpFzW81ebwbBR5aBrGkKSPWobGxv8xU6vDHTrKwQYDxa+SXn2oCCUtJHX9yALn2onwZhVKdxGIW02CtepBWACCASrSDe070n8LYZOJWlTitLaZFyZ66U9D1V+9eiPZgwhpQQpPpQQIBtbYWrptRwkPprd5pMrOYYAFSXnVCyhMJsdZ9Rn+UGaceG8cTv6lnUgLVsUoEgA/wDKxqZrJ/NYShQstBUTyCqNNuRFiKqjCw2leGdKkFAWpkpVFlTqT/NIHp+Y4rrU1ROnptSBPDJBfcQ4vSqSlAMiVKMKJItKSCBPCq9JyB51SVeZASk6EWMnTZRPYnavOMJlAYzBpso1SpEajwoAq1d9x8hXrKDS67K/Y4cvtgkBqDDhwqXrjTPpjp3qZJreusp6IkzrLkufhKaBStJCliQQeNvkaByfABaChSlhxuyrzMWBg/59aspRyaRZswWX0YlOx9LoHI4P2H0FUjJ1tM2rBJqde/t3+Rj+TO6klK0nSQbggxN9rU3bbKVH+E8dDz8j9qlReCLgiQa60felcm+S0dNRyjK3UGHekqSd0n6pOx/UfKpppR07OSK3XRrK4c+N/NSogj+39623iEiwBFhcHnczUmBwF4VNgSbb9I60ZhUi5SlMTfqPatqTMbkuAJ/M1GJsUiBECKHbxoVAUJ4vEU1UQtYhMA7/AEqDF5alsahBhXXcVzT7gTjxRygJRJVpXMWkj9qjaxaQfhvx2/rUK3fv2qTD4BKlASZPTf711voFpdQjE5ytQSCZgQB27UKhEqJVWn2dKoIiNx/Wpjh5nsNx06/auywYSwWHLMhcUwXEBCkgGSqbfOuMqy/8UeYopCgYPEjYGi8qzNSGClKxplP4aoMnsN49onvUr2J8wgLBQqTpJuPYm1rdKqZJN2M28rBQ7+JtEJ2IAIvvf4v1p3lPhqQFOOG0wVybbW6H61TV455K0IIQQQmDPAkQTxN7VdMux+ICWkFptvYJUrUoEwT1t7Ukr6DKtuTFeDnUEqYfQom5STExJFo3qTCYN5xlTiVtxpJU2dU9CLfrTFWXYlUrTiWldBoCfcSZ+tAZXmAb8zDqBKypQbICZCiIUm1iCKVNtCyjG8oX5zlRDBVqEmybqnVFyPYftShrwe42ClXocEEi/q1fDbftNWHKh5ryipUN4c6oVeVQLGDv7Vxnfidb7wVhtSnkAgabhKTuJ5POrjint3RNRW0Ts4xLZ8paVJebGnywY9RvJJsB3ozKPBz+NUpxxzSkW1ark9E22FHeF8nbQ2cUr8ValEQrYpiJg3J1Em/Sr5gMhbLYm56gkRN9tjY80s9TaU09G3gReHfDpQ3+LJuIjaBZO4/hANWZvImFbT8jWncsULpcVA45Paa7ZZIV8Zm3xj9xFQlNyzZpjpRhhxC8QpTaFHVqGk7wDYTY7GkGcYVl3DkSnzEKJSDuZAKk/MbdwKdZiwotkGFAwNzzbeuMTgkD1FH/AI6j6o6X+KhB1kOrFu10rqUlWaBbfrJ89s+hcXWi0X/iSQPcGetXrLs5S40hfqGoTsd9j96rmP8ABaXkEslSFEkwra/BO899qj8C5XiPLdQ4spLbkAQeRJvzVZ7ZIzaXiQnVc/sXfDva+sdwb/UUTtSstuohQXrA3SRx79aOYxQWJT8+3vWdrqehCXR8kpqLEYYLSUnZQipawUhRq1TFWQvlOphfxN7d0/2/QimxNKs7YKSh9AJUg+oC5KOYHJAJ/wAFT4TNWnfgWCehkH6KANPJX5kR03t8j+XsTvEhaCNjIV+qfvP1qeKGxaNSSBvx7i4+9bZxGoBXUTS0VXIRWq1NZSlD5bdQpCgVFKkqB0kj5nje3HNBMcuFOoSASLJPv0Pei33G4CULU6RuY2MR6Zj9OKWrxAKNO0SSSLmDb2NeiYKNjEjWT8I6E3Haaix2YajdISb3tMHa3H61rB4dEmSIAkknc8JPQUtxbg1m9p7/AGpJSpFIxQVg0pUVCwiisS6lMBN47c0DlqgDte8e8VIElUSZPehF4BJZM1ajqJH32pzk+BKV6XABqidUmAYMx9PrXWStpTOpOoWnrvI0/OB7UdjiQkuIGoKM90gWIjoaokQnLogvLckSy4VrI8lSgFKgkJBuD7feKZu5eC6pSUhTWySBIM7qbFidrcia4yDHtusIaUhRWSbQbgXsYPSq9mniR1hYba/DSD6SQbyZvaTsLUG6E27nQxOXrQSWhrSIKgeD/YVeGfEDb2GTp+K2pCwDCuSO00l8PqD8PLVCiPxCBckmPpA78UzzPIGFNlSXVBSOq4SAB2AApHJN5KSg6x2Gy3WUKGppSUqGySqDPakPifMGCk+QlWsXsLA2AuORNVLK8wfLpYZeUNZmVkESNwkm4B4vTPE5TiEhSC4qfSVzG61QkahMbEx2oxVPklN44FmXOrdX5RWEJm+pWmb3Us9NrVb8IygaAiU4cHS843Ot09EjhE8j60Pi/BRZLaQmFKB9U6lE9+Omwr0PLMD5DSQUgqCQFkXO0Hfp2oymkgRg5NrihcnLgtKVIRDA/LAmwiYMR3H600yDFQVNKIChdIP5knkdambV5atX/wCNcT2Mf5/kUM2hLjq2osj1NOA88gf8TH3qLe5UzRGO2Sa5HgFZovMTMfKhsDiSZQv4079x1FHAxUXg2JqSsDx5CWyon4SFT7HmimmCSVnnYEbD+pqv5n4gaW6WTqKElOtaUykTeJ77fWrDgMehwelQJ5E3+m9M00iEJRlNqzpZKFA/lVAMdeDH2+lQ4nEJacC1EJQsQSTbWCNM9JBI+VFYlrUgjki3vuPuBQ2IwLeIZKVAQsSf+VhPuIoL1KST6e6DYoJ7AkKK2zCuRwarmDzJ3AK8p8FTMwhXQcaTz/xN+lWzB4tDqdTagpJ6fv0PY0XFw9hITjq4eH26mYPE+YgKiDsR0I3FTTQLXodUnhZke9GqTcUrRSLtZNmgcdk7blyIV/EN/n1o1aJrhSTqG0c0E2uBpRUlTE2p9j4vxUDkbj3onKcYhYUEn4SbcgG4/WmWmlWMygF3U2dC9O42N7TVLUuSO2UMxyuwzFZSk459HpUhJPWRespdjKeNH1/A+U38xSFS2kiNiTf+kVM3iStMFMz/AA7j5c0raw6zBAmmeGaf/ICD2iR7c1oi2+SckuhE+QED3E+15n50NioIBG9O2MgxToUQkENj1E6AAOhk3pcMGQoSlO0iP/ZijJWcnRE02bHb+tGYDBKcKje3QcnqdhRSm0Qkgkkj1e3b7Uxy/LPxEaFbo1rMi0TIjni1Ook5TwG4bICkchSgAE7zJiDG0XNqb4jDpZb8txJCVSkA8g2kKG46HtReEdaCvMQVrUkA6lbSRskEC1uOtR59nH+4Z8vyyFAyNXveBxRyQx1EaGMRhijENkqanSgkiY/N7cwaIz1TDzLZ1KU5qAOqDAHcfp3pvgMcmPLIUUCwBFgbSlVre/t1qrY/CAuq0xoROx4/y1CrGTzguGWpShgqSsk7aRAG+gEwkmAL+1NG/D6SCXVKcMBWhXwlPIFgSKqOU44NeYDyRtNwUg/rXoWAxSX2G1ICioDgXkWI9zb61OaaHjJS5KjivDTBexaQkN6NKkG8gEA6k9UgxPah8JilJCWXdSVurC9ZI0lIsbjskW4imvinGofLambiQlwCykqAI0wb2G522o3GZAMQWvOEBSCUITFoAAjpE2+vNOuFZnnltIIZxiUNsuFzzCkgqmbJ236WH1qxteIWXLa4F7menwk8+9JvDzicOt/C4goV5YSpJIHqB5A3k2kdZojOMrXoScOgNJSZWVgAEdkzNSk4stpwmlhr1+Q4aH+4Kkavw0gBekiVGLAKFwIvO9xXWEaDbgRb8OQmLek7Ajbn70jWlvDEOsLOsn8RI/OCYlKTYgQI7Uqxnid7EOICUFIVZRiLJMwfmOtcoN8cAlrKPPJd85dS2AsGHE3A6jkHoO5oFWJcxSNfwMkTyJn7qP70BhMscxIsNIPxrWbnqAkfvT93LQFNAkkg6t9ggWge5TQpR9xrlqW6pfqd5NlSUNLBTKlq9QN9rJB6wmKrOEzrA4jErYZcLbyHFNgQYVpBJKN7ADtV18zQVE3EyY4sBcfKvNcN/petvMWsXh3QpCXluKKwQfXskXOvcibcWoRfLstLTjSjXBePKxTWykujod/veuMHnZbKkuIUm8ix59+8802Ya0C8mdyevM12kArVabAX+Z/el3LqjvDaqm/1B/8AfMvDSSlQO4V/elWI8IaFeZg3fJX0mUK7EXt8jTp3Jmz+WD1FRf8ARIulX6/1rlJLhgnCUviV+qwVrF+LVNKS3jUeSsEQsfAr+3cT3irs2oKAIuCAQfekWdeG/wDcMqbcAWN08kEcpnY/rVNybxBiMud8vEevCLVCFgfB2H7o+Y7s4qa8pOM3pSqfD6/yeoEVqucPiEuJC0kKSoSFDYjtXVQNxo1GgSsnoI/eunHYHc2A71jSIHfn3phepimgdwD7gVusJrKFj0fJ+Cy7SmCfRYqt9a1meYIQAGteqPzGQFdutqs7iNfpQ1r1rITqMzJIgDafehcr8NkLcbcZUVJ5T6iAN4G0zXoNYpGG1dspAx7hMySdu1/tTnL8CkpRJhV1KBsBe0Xva/0q44Lw0hWlCGGwCbqcCtYI3+sWG9DZpkyUvFKmwlEjYmOlp+vzpIRp5DJ2sCNODbJWeB8PSwE3rSMrXKVXCVJOkRBt7cRefemeWYFsKKVJkE2BJAnYSNzG+9G4hlbT6Qq6m0oEE9ehTtbtVCTY78PoQ20gKGokEebNxJBTI6d9qYYphCCGrFSiNbltvfk3/SlScwbaPrUAQNOgFIsoSUnTeCYn5iu33HHEFQBSklMekT6fUPTwLcn5UlZGUW1YVjHA2+oNtSpwQExZKhCRJHX7xTLAeFEHDqSWxKwZICSJv8967wOWgNoUHNTkpUAYJncTzPG+1op+2oJQkHYi5Bi/v3qUpVwWUFVHnS/Dq2Q4UJC0+mxuQImx3AgxQ2QZktlbhCSQI1Cd2z0uL8zV7wIEKQnaLnpIJTfgkQDH71WjkwePohKis6jx/KAe8bbR71VSvDMstNrKDipheGDgSjVIhJF4KiBffuT2FOWMnT+E6VKDcwlOtUBJTAvO08TXnScetJW2kEuCRoT8Qg+ogcCBHzNXTAZinEtaHnfL0pAShNthaT1oSi+h0JdGQYdwDMnlMIBjTpsT8IEweZk0p8X/AOqJZdLSR5ik/FJ9IPIgRcdavuU6GkFYABCBI/nJNiedhXiHj7wk+1jHPQpQcJcSQDB1+qJjcEkEDpU2+xWMf+nzk9J8HeN8NiQhCEBt9Qv5kEW2KeL3tHHNMUtLHmOqGrUr0Km0oMyegP8AWqj/AKdeD3GQtxbY1rGlgLTBTqHrUZEkJgR1vXqeXlDrLbaSlSY9cdBx2JO/zo3tQj097pfINwa0vtodbOkqAMj9FDmuWStTiyUglMIkG38RPXkW7VjOVqbKi0oAHYGY9j271It3ylazZC/j6JXa56A7E+1R9jXTw5Y7nYwOpQK4McAQO3c/OiVscix6j9xzXYNdUtssoIgcxMAhQ9UW7+1TYNqEDkxc9+ahbT5hKuASE+4sTU+FdJkKEEGD37jsf61z4EXNk4rKys1Ug5lJM1wSAo60hTLlnEkW6z+8+9NHXuKixADiSk8/boaaLpiamnuRVcNkz+XvAsKLmFWfUg30Tt//AEPnNXDDvhYkfMcg9DQWVYqUltfxIsR1HH9KNshNrCnm755J6UNquPHbsRxqcPRFvmQCfoI+tTEQLXNctp0jqZv7nc1JNTLJHA+lbrZNarqHPDfCH/y1DgJWQOhncUhxGOcTi8SUuLEqVsojn3rKyvQlyYPur5l7yRU4NJNzrmTvMb0vKArFoCgFDRsbjc8GsrKRFe3yKw6fS72WY7fFt02H0FRYh9RfKiok6ZmTMja9brKp1Mz5CcS0NGHMCSpM23vz1q4Zt/8AEP8AzH6prVZQlyvc0S4fsOsOgDEQABZP61yzcXvAt2udqysqDKL92BZOLYocRt/41x4eT/8A58P/AMj+tZWU76iLp8/1Kd4kTGKxBFiHEXG/wJ5priU+hB5hN/kKysrRHoYtXljzw8ZVe/4yd/arnih6knkTB5vE3rKys2r8Rs+zf62LsMonGLkzb+lN8CgAuQB8Z/QVqspZfsi2jz82ME1ixIg7GsrKkamJvDjhhwSYSsgDgDoBwKditVlNLkjo/wCtEOWn8Me6v/saJ/MKyspWFfCiSo1msrKVBQKDv71tJrKymHAF2xiI5QZ72O/0H0purisrKefT2I6f3vc6muUmsrKmUAMxeUFCCRbgnqa1WVlXisGHUb3M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50101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345069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Pathogen must be found in sick organism</a:t>
            </a:r>
          </a:p>
          <a:p>
            <a:pPr marL="457200" indent="-457200">
              <a:buAutoNum type="arabicPeriod"/>
            </a:pPr>
            <a:r>
              <a:rPr lang="en-US" dirty="0" smtClean="0"/>
              <a:t>Pathogen must be isolated and grown in pure culture</a:t>
            </a:r>
          </a:p>
          <a:p>
            <a:pPr marL="457200" indent="-457200">
              <a:buAutoNum type="arabicPeriod"/>
            </a:pPr>
            <a:r>
              <a:rPr lang="en-US" dirty="0" smtClean="0"/>
              <a:t>When cultured pathogen is introduced should cause same disease</a:t>
            </a:r>
          </a:p>
          <a:p>
            <a:pPr marL="457200" indent="-457200">
              <a:buAutoNum type="arabicPeriod"/>
            </a:pPr>
            <a:r>
              <a:rPr lang="en-US" dirty="0" smtClean="0"/>
              <a:t>Injected pathogen must be isolated from the second and be identical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 algn="ctr">
              <a:buNone/>
            </a:pPr>
            <a:r>
              <a:rPr lang="en-US" dirty="0" smtClean="0"/>
              <a:t>*** Help identify disease***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Koch’s Postulates &amp; Medicine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752600"/>
            <a:ext cx="8839199" cy="3450696"/>
          </a:xfrm>
        </p:spPr>
        <p:txBody>
          <a:bodyPr/>
          <a:lstStyle/>
          <a:p>
            <a:r>
              <a:rPr lang="en-US" dirty="0" smtClean="0"/>
              <a:t>Coughing, sneezing, physical contact, exchange of body fluids, contaminated water, food, infected animals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US" dirty="0" err="1" smtClean="0"/>
              <a:t>Zoonosis</a:t>
            </a:r>
            <a:r>
              <a:rPr lang="en-US" dirty="0" smtClean="0"/>
              <a:t>- disease that can be </a:t>
            </a:r>
          </a:p>
          <a:p>
            <a:pPr>
              <a:buNone/>
            </a:pPr>
            <a:r>
              <a:rPr lang="en-US" dirty="0" smtClean="0"/>
              <a:t>transmitted from  animal to human</a:t>
            </a:r>
          </a:p>
          <a:p>
            <a:pPr>
              <a:buNone/>
            </a:pPr>
            <a:r>
              <a:rPr lang="en-US" dirty="0" smtClean="0"/>
              <a:t>	-Animal is a vector or carrier</a:t>
            </a:r>
          </a:p>
          <a:p>
            <a:pPr>
              <a:buNone/>
            </a:pPr>
            <a:r>
              <a:rPr lang="en-US" dirty="0" smtClean="0"/>
              <a:t>if do not get sick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Diseases Spread?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3025" y="2514600"/>
            <a:ext cx="36409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AutoShape 5" descr="data:image/jpeg;base64,/9j/4AAQSkZJRgABAQAAAQABAAD/2wCEAAkGBhMSERQUExQWFRUWFRcXFxUYGBcdGBgYHBcXFxgWFxoYGyYeGBokHBQUHy8gIycpLCwsFR4xNTAqNSYrLCkBCQoKDgwOGg8PFykcHBwsKSkpKSksKSkpKSkpKSwpKSkpKSkpKSkpKSwpKSwpLCksLCwsKSk2KSkpLCkyKSksLP/AABEIALcBEwMBIgACEQEDEQH/xAAcAAACAgMBAQAAAAAAAAAAAAAEBQIDAAEGBwj/xAA6EAABAgMFBgUDAwMEAwEAAAABAhEAAyEEEjFBUQVhcYGR8CKhscHRBjLhE0JSFGLxB4KSohVysiP/xAAZAQADAQEBAAAAAAAAAAAAAAABAgMEAAX/xAAhEQEBAAIDAQEBAAMBAAAAAAAAAQIRAyExEkETIlFhFP/aAAwDAQACEQMRAD8A8TaMuxJo2kQjmgItlI3UiLQVY5YJ9oFrobbJ2eFYFldS2u8ax6jsXYgCAmYkJUGUGw3KSc0kZZRyX0tsJyFgkAEEKDhSSGoMiDXPLlHeyD4khRcDA4M9HDZOx5boxcmfemzjw1ByUEMABSjhvOJS1qU1x9NBTEHQxYZYCU1GLK14hsw/SJf0xSorSsMrFwcdXFD5RLW1diTYsHGOoc76holKsqB9iQGx+4v5innAlnnqe64HMA/8XLxk21qvVcjWnmyfIiKyJWmclIwHhbeC2mNfOLVJBAY3S7U9K1Z/zCNe01JY0bDT/BggbScOGww0OlMucNoq222FyFCik4KDhTbwKKHEa4u8BWlIP9x3sBxQXpjg7VNBFs63300UxGvv3mIS2q2nxVYOXwYa40hcj4yiZ20VS1gDwqzFWx1FQd2GsbkW0qJY1IdSaMoNinIFq5YbhCe02wKFcvUUfflA6J+DEgveSoczQjUgUO7gRIenH66palS1GlCgvVjS71FOPGDZdrC2ZmNHOBOXPxeUJptoSQL28UwYhw25w46RUjaF0l6OQUgYOWr3pA+XbtN5E4A3XcO2holuVX89KmomIqSxbgwfXyjlZm1PEotUBq5Fs/MtviA2kbgDmpqRvc/HeHVztpdsQpIBVVsBQ+WHlG5dpQXusQMy2Orq9N8cnK2r4mQ7hLFWD0rXBIppB0i2ADwi8d5LA0qE4sGhdCbzbGC5wJB3PvwaB5VkUnBb0+0kgfJ8+Ubl2lZZllRxNFeQR6wdLCgMKHElJPUBveF1sd6VSJqgPE3G6shv/Ymh5Q5s0slNC4OhH5gGTNCqFKSRoDUe0FyUPRLAb2x4pFecH5LavVLKQ5p3R3xiaLQ5xeB585SaOVa3QKDgPiKZSlPia/ypjxrBsCXYgzHwL8IDtFlJwApqMfiCJqRVjzGMDlZBa8GGJOPOEP680+u9n3UlmvGqjkBoI8tnu9aR7R9bWcqF4BxgA7AZ6VO+PHNpy2UavXLDzrGziu2LknYS9G70VvG4vpFZejIrjIGnItEgI20bAgi0EvB1iQyheS6Xrwz4QIlMdL9NpmBQMsXnIBDBYO5STXX5hcr0bCbr0D6YUkJuoJYAODQgh+LhvzhR/Lm3SScGb0NI1ZFJKE+G6WDgDw8s08DwiRl3Uku4ev50jBrdbvI2beQ6WYFqEPli2fKsYLepJ+05sQW6u4rAC7YoZi7kWw4s49ICm22Y/hWeGL78faKYwlpsbYTklzmXI9WHlGzaqsbgOFCSfkdeUK5VqmFJdyddBvD04vEZk9ZGg3UDcSfaKkMJtpYOnmfkQOdqBv2uMG00/DQsUsJqFA7hUcKwste2EM1H1r8GkCqYY79PDtcXiwzwLZ6HTh0ge22mpGVau7fj0hFJtaSG+4nJm9WEElADEAk0YF/QEBuIMJY0zLCI2ieQAByr5B/nXCCtn2hKmBLVfLHg8LZ0wPoRkR6Gg6RQm1lKgMN+nlCqTHH12BuqS2L14AdtC20bPW9C4A6Vz3xRY7SdajLvKgw1hnKnnGrerP8AJjpQy4oWTbIoFzgqnBs/OCbLZid+ISN+vlBqZwwVuy5+0EfroUbrAZlse/gQaT+eioyM9CevWpzguXKNLpwzzOFIvXI/UIAAbIOeh84L/wDFFseb4aCsLex/n2IkAkABxqxNd0dDY1ti5Opp8GEdiIRQENr2YbSbWGpTe/pvhpEuTCwZPlOKM71egJ0o1YhKUQpj6OPaLJdr1fQYUETWoEHI8BXiM4bSG9CTaKeLLR/SBVqdWSnwdm6NQwGmbdHiKc2uln5fEESrckD0YfBr0gWOi1ctTYdKndARXVm4kwxTabwwPXHqD5QunzXUz9Pn8RHJXEPtKyBctbG6W5+keMfVdgKCoqJLksAkR7LtBLi7f6R5r9XbPlMSCpag7VSzczT1ivHl2lyY9PMFojQi60u9QBuioCNrHWRuJXY1HbBIiMaJRgEKKUpBxZw+9uowjrdiWW6UmStCicUTLpcfxLFwXwI9Y5/Z6WU15UskfcHb/c2IjuvpvZ0xwmZLRNGRuggg4sUsRyruLxLkq3Hi6zZP6pSXSxfiFda8jBy7QLv25Y820eLbPZEIQwDaCtNKt6wJbFkjPeH84zfrST2wAEsDyavTGF8u2pS4Usj+0pPmfiLrXamcFuLY+cLZs1JoUk+3xFonRf8AWJbI9WfgcTyii0WkqofT2oPSKikAUBBbEkYbs25QGpemW/3+IcG581Q/x+YXzElRfHdl0gtUrNxWMlS2J7p1ha08Wtl8+1XEvgRg2GOLQuVtxQohyXqSpTeRDmOq2hsW/KKh91CBHJW6wGWozEgmWo+INVKswRDY6Hm67i+V9QTU4kK3F+viJHlDCxW9E0G74FZga7w/Qg8hCFX6V4LBy1p8wJIthE6+nDAgZiG+ZkhOS43t1kq2XDXHvxUzhjK27eAD4cawgRPMzi2YYv2IyyBV9urxK4tkydXL2lRga08n+Yiu3srX1OOmP54RTKsJRLJIvE55DgE4ws2pt8yFfpSwCsh30H8ueQhZhs+Wcx9dPYtpq/alfBsIaydoTT+xb9A0ebSfq20pUB+ol8Wu/BflD/ZX1euYq6qYqWt2S7KlL3VAUnn1g/z0T/0b6jsE2suHLPqDXLGtYMs09z4TVJwdieBAaFNl20JyFpUGWgeJIArooFnIjcmYAs4MWqHxbM4jLWF1oZ9Xqursdoc1cHv+7GGKJwwY0zaOaslpF5iajIkO2459IZC1EUqfLvvSKSsfJjqmq5o38GrxrjFYkhX2qfX85DpAcm2k0BLji+7jjlGJn+Ko5hvT4puMCkkMFSNSK6n8u/WA1SilRc0OAqR1eJ/qJQakasQGPM0MSXNd/CK5jH/r+YjlFIDmAEVSCN4pzePOPq+xgqUAlQOLISyRpeUpvWPSSQkENyJjkPqmWtSFCVnm5DVwBAatcC8LhexznTyK1WViXIHe+ArkN7bY2JdzwBbqYXFEb5WDLqq2jItuxkdsqqJy8YjdiUsQRdN9MzkXwlYdJ5EFsR14ax65sO4EhkpAAocPQ+W+PJ/pbZgmzACq6aEMa8R+Y9d2a6JaQolTUvHE6OIy8nrZx+J7Qmg48u8+GcKV2sEsoDvTODrfOpSqescxa1gKcc2q/vCQ+hlsko4Dcx9Q8K7VdwL9+XlESoKHhJ5sod8YX2xahlXe/WgisTqcwk68CQ3nFAkk1JA9fSkQs0srBvKKRmQH5ODSIzpYGvN+zFCsmH+58nDe4fzi0IArV9xz45QPdIpUbgcOLYc4vSWbDm2PPHjAq2F1TCyzwwHPfq/nEp+z5avElwrM0qNS2PeEQRV33asWPdTGwhzeAfqzRPytssyhav6XC1FkyFbwFOeIdgeMR/8AEhFPCBoA3plD1ajmltA7eQxgdagRrwoBwGf4hvonxJ4TyNkurQawVsPZjzSU/aOIx4YYQSSycPl+eUNvpyUD/uOB16c3hLls0mlW09mLI8JIauJc6h+8Y4TaP0zMkzP1EPMGKkn7wGqT/LiI9enS7oqCfjlCidY0qKUrLVIC3YjNNRg+G/qzy6LcJn1fx5iLRIvXiBfZqgg8xrF8jZk61qAQky5aVAmapxdA031PlHpCdhKf771agoQVDV6DrWG0jZ4CSb15sqN/xoAeIgzpK8X+3GbL2Eq+6SWFAVYkBqnJjpDqXdQq6RepUNV9Q3dIY/qC/SgSailB2BCuYi8Spsahxg+ucSvfjVctTsTZVEF8ajW8O+sM/wCuvN4g41z1x7MLEVFdGbFuecaU7hyHFOLb+/WHYeS7uzOXavFQsdD250gmSsKDg1Fcd+IOBHZhfdwFa4jyvexbSL5M0pUx9HBGGOO7rHJGcqfT7m3h8dDp1i2zziFMRzr74wMiSasHHnu48DWL5Eu8OGGY6u44RPKKSi5zK+4OODP8wr2nZ1rBCQlm401/MM5Usml7l/iAdo2EqdkpLPriM6uCeUR0d4x9RWIImqT+pLNcU1TyDvCFaN4PCOq+p7GErISgjVSvuJzerDgBHLqRGzG9MHJO1bRkWXIyDtIMILkKQoXVBjksYf7k+46GBREgIc0df9MyiFgummaSp21Dd6x6mgKABBDZj33R5F9KWppgBulJxvD0NI9Zktd8LHOhPZEZeT1s47uK7ant+wY53aQxdNR29C8P7SoEYto1fLSENtUUu9Rk49PiBDuemWi6SWJ5kN7RtO0r5FHL4EOPX2iFvVicND7QqmzSMCIrCU8n7RJDC8GpS6lPMMW6wOCirqcvl7kfiFg2ktNDV97jpWvGCZVv/tD8D4eVR/mKToi+ZabwujAZDE8e6RkoAMMSRRI784EmTHI9AMepi2WrFnGpZy27dvfcII7GicSQ2Gr56mrcMoOk2gJqxfjnz7rC5Mxh/EYs7FtOPe6DbCpyRdIcYguS2tPmJZNXHl0vmTCrQDez+nesX3WTuYeUQRIrhV6aQylWAqICg9MPmFtXhWE3mq+tMKUEPNkIugUA9YFtliCTRLDvCHezbNeSHFSMfeFdsVOlBaHpHPiaAq5MNC4yYg8csuWsdBLo6VV35HrnCTaNmvHMF3H4gunqP6hl/uvAfao1UP7ScSPMQbYtqJWHBD/uSXw6cYWgkBmZs68KHXGnnAsp0F00odPLWuXpSOlPlqwdaZ6SVKAAFRR8d+n+YrQvxHzbyVo+sVm0vWgOeja96HSK1LUkhsdNT86Q0jLnl+DkKpwxHlFc9IcKDnI6vr6HnuEVGa4x3P5fFN3OJyphBLHEVGRH4IPQwzPaNs06+BpkRiD6Vb2ypaiUAWHEA5cHy9IDQ6S4cDRsNeIzfdDNJvAOG/ifyO8IFAbZVFxSvqPndBoZX2M7+IZvwNRAEhRGNXz145ad4lqQ7Fw+rYjQg5jtonaeCrMumFd3+IjtCddTUsNAHJO+kaCnzHIws+oZxShwhSmxuuWHIiJfp3mv1ir/APQumpq7JHleLeUcktOh84ebbWColRmOa+JIHTxYcoQqV32Y04+MXJe2mjIyMgog0xYkkRBAi1MVom+xpyTMTeSUjMpDjiUn2MetbMs6v0wHNPtUCGI79Y8fsEkjxeL/AGMTzBwj0n6e2qv9NnIFKlND1oOrRnzjVx0ztUkgFjeHmDwhNaQojusPLUQzu5aE1pBY5Z/mEizmtokZjyqITKS5/bhnj+YebSDgu/GEExTYqphvi0JVSjkaNmKxgtIIYh94cdc4sUnL7xuKYhOW2LFtMfSGha3Jnbx3rrBci03S17HOlNwZ7vKF5mAVYdfaC7BPcjLeA/q7QwOgsZfJxg7V4gvxhrIlAAg0NA2eHGANnqdwEk/3EV5Zw5kyMN+Ixr0rjviWTRx1dsqyuXbdDNNqQFXLzEVIi7YljA0LjpHA/wCpOx7QiaJ0m8wcEpJcDLDKJybyaNyR3G0dnkqCsUsGhrYVBDAhnGMcX/pvt2baJJTOJJQu67VNAXO+A/qj/UxaZ0yzyJblKrl8kM7s4SMa6nlDyXdhLeo9GtUpKgWH5hPNSVUZjlBGwkK/QQSSTdDk65xQhisnSmbiJyqWa6LrTKLurCg55cMoXTyUvnmEvXc2/vWHlqbQsamh/Ec1tAVLJN3iezycw0Tzy1Gpc+tQ9XG7GlTuZvVmi6x2oKvZi7gce8BjTfCdUz7ixcDDUYPiHy99YsXahVwXcORgC2Olca4l+dWW06EoMWLvkXz/AJPixz3xpMwqo7LAzx3P89iux20KQMsBeYto5YnGlRgRngJWs0qQ4LpXSj6nBnz37oGwMbNOCh4qHPL8U1hpY0CqQX3H1Gkc3Y5rHxUfeG3uMu+MNJNoL6EMx9C4IbPdWOoG6byXLFnGGuhHuDBkyaWcGlHDd+0B2a3gEfqEBxjlwofKGEy0II8OBGNPfukSyUiKU1vOMKke4hX9QzhcIv1xYFj1anTnDBNsCSAXDjlxCkwj+oTJCVBSQToyiXy+wYbz0idhr48y21PUVMHAq33Hibyqq404QlUo6wftaYoKIKkhySUpw5kCvCvKFalRpxnTBne037pGRXejIbREEiJgRpIixCBnSGE42BcvC+q6BnUU0Oo8xHouzpUkgGWsZ0Bcb2jy6xWhKVPdNMC+eW6O9+n9rfqMHW+5AbmX+MYjnGjjv46oJQBi3X3yhXtCTm7dWhoJdHbvdCy2rruPWEi7mtoyqYjr8tHM2tJFfV/y8dbbEEO1Rp+YQbQkgg5e0UxpaRLUXq3t5fiJpnNx7xiqdKyfyipKyMCd+vARTRRyEsAT/jkM4M2akFQJc1GJPUj5gJC0DAdMeH4jpfp+ypK0qmUDUDOqvOkcDodmSbjXm1BzD4DiYZSgKsamvAcBAgWkKoSpzlk2Rz0gqUok5AgYY+bat1EJYrhka7NUHfA9tlDS02dK04PCOReSxBGLEFq8NBDZFrIZ/WJ6a97gTZH03LlrUUhnU+lYtT9KWdExS0yk3lG8VEOXNTU4QRKtQvUMGTLSDHQPaougJYUAo0LrXJGIeu73MGFVaRXMXn8x2hypTPlMCLru2WHTDPOOW2shnHiS2BLdKZjTGOztAKgaEHVr3oeVY5fbdiAY5EHDHk5qOPlDSM2eTm1rWDeTi7+E55uC5bnFYt5JvCmSmLciKekQmuFM9MlZjjm0C2hwTpqwfmxqN8MmZGZmhZGocvz3cfeL5W1rv8gocPPI6QmTNJAYt6edPOLUWnIty1gOPU26jhgDlhzS7U3V5YRZLt6qMWYuWw4s0K0ENWopgKehgyz1q5I3DLe9RyELTadBZrasgAqpoct4o/k0M5KVv4Vg1/il+owMJLK5ZgrmElusdBYZObL6emA6ROnGixEsVKA5Y8RTrC76ksSVS2vGgxSq6/THnHR2SzkjDqz9PzCT6xsqDLNLp1dulW8xAgV47tOwBKleG6B/I15BNf8ArCSbNrSGm1pRclKrwGb4cakCEsxZzI9Y24Rhy9b/AFoyKC2/y+YyKfJDBJiwRQDBNnReIESrjDZNkK1hg/KPV9hWEhI8IQkZYnmY5/6S2QkgGp8hHXW23plC6GwqYy8mTbxYam0NoTwnA97xHPrtBJLMx357q4xbMSqYXq3PswPaEJ0rHRShLYq87FjwY+ne+EdsS2T8obzVghjhvp+YXWiVSmG/Hg2BHGKQlc9aZD4Dz7eA7hGIcc6dIaWtOnzAsmWSofiKyksW2FN5QYJGVRXll1jt7NJShFFCrEkDqxP3P3SkcrLsyEqSrQ54PuNadeUOp20w2BUo1DvpUqOGHvy4DOctIukqIwNWLDhg7dPVhJmg1dnri/B2w4RxQ2qDoTq3kHq3fAO07emJHh7y/PLfHGnXb0pVqASVGgGDjd+0d8oGXtpN0MptN2dXzrHmSttz1UqWHUn7ldWHKKEz55ABT+S+Jhbh/wBVx5LPx6dJ2sGHi+7H/k13jR4eWLaTjUa1w13R4wi1TgUi6TdoGO938/SH2yPqlUtSQq8EgJBBwLO/mpoS4a8U/rb7Hqgmg1JocG6RVNmlqDmfI4VEc1sz6ulLKQaO44FJYn/sk9Ya/wBYlTMyjR2oa4E5KFD2YMhMs9jEJ8LlQCt+fMa+cK/qSR4XUwTkSRdejgqGupwMFmcDRWBxwJGTgYEGmcb2nNH6ZCiGIHA5cQcIfXSG+3n1qs9xRZ//AFWXBfDvdAb3jg1ahiR5eId4wy2vKKVFCSyaHFknNiDhy0whJaLUHLBizGuntCemQtdsukpAHLA+4iqXOVm/U/EVS5QUal9+XSGFmsqcu+Qg9Qe11mQcQ9cWZ+esPLEGHibSobqYFs9jwccywh5Z7NQBiPOEtNBez5ejPoDHTWBRz9K+rQpsstJoznl71h7YkZDvqIlTGklNMyOXnCL6tszylEEAtx/Bh8iiRAG3bGJslVKtC70L5424TfNQRz94UKh59UWMonKG+EhTHo4ePPz9VtGRO7GQ+yC3hrsDZq50xKRQPU7oVy5b5iPSfoTY/hClJx+0l36PEOS/MV48fqutsFn/AEUBCAWGesYqxFSnUH54RaZoFAC2tD5GKp1tIBrTT5bHrGSY/rbv8RtIKQw6tCC3yzifaGU23FScDxMKrVOJxDRSFLZixexHCvtFC5lcBy96xucrMCB/6mvifiB61HpBcFtct6j29oHssglWLHiQeWR6wTOY5ueDGJ2Ug0WH3vDQtiM+X/Nxwo/WNTkkpYXmzqC+juYYGalNAccnfzzicyzkpdqaUS/THpFISueEtnx8j0aLxZgdOr+sWrlss3CQrJiTEqlwK4XsCRxakdYON0tlyUjAYwbLlp0akL0K19BXSCJM/AGI5NONPNmyJd1lAY45xK17IlqDMDQN7QuFoLDR/KD5M8MCMIl2r0XzvpxAwYUNHzOO/TpG5KlSiC5YYerdawzM0VL4VPekLbaXKmxPDpui2O2fLUEyvqGrNeAxTqCGYeXeD+TbEAFJLpUm8gkuCKhjoccdY4qXYA7kkE5EHzb19IZps6ym6lQo+meNThX1iiAHbVooRLUbr0H3AD+O4Did0c7+hdxDdI6q22AoS5HOlN0KRK5d6EwhoHkynw784Y2SyVc173YRsST/AGj/AIgwTJWdx3s/mIFMMsskpyU2/DyhrIklQDgjTCF1hmOauDq35whtZ+XJvzCUw+zJwBxGFYdWJP8Aj4hTZsWwhrJIbAVGI9mhKJiJowx3n8Vi+0SFFBbFusASAUkYt5+kM5czCEpo+f8A67slyeogYmo0jkrsevf6r7AJImoGND8x5QqU0bOPL/Fg5ZrINcjIvuxqK7SM/pzZK50wBLY46R7DYZabOgBxgz5mEX0fY0y5NEhzibvvBe0Zi2JAYZPGTkz+q3ceHzErdty67C8e90KbVtxawzBPAB+dR6QFNQoh1HkMTAK5CjRI6/MPjiNo7+uXqTvP4wjUy1PRxxDknm0LxIbFQ4CI3d8Gx0qya/LnFRTqPSJAnCNKS9I7RlUxKe2isopjd76QQJNdIgtG8ARwNWVIJrXl/j1hrMUhIHk34haEgQVUigYnWp73QdksDWl38CcWqeOgNeEC2xFwXSpziQ9E8s1cfzDEoaqqHLVtw7d4UzUVJah5k5+dIeUmmS54AGLYk5g6Dv1ixdoKSxJdxjg1T8QLMtTC5Q4knU0pwiuWlVFO7uEj/q55DzEGyUZlYbI2q4YcBzz41hhLtoT0fdTh3SOflSWXdH7VBzwDk8Kpi6yrUq6gj7kUObu79GhfiH/pT1NvvAZ0Zt2kESiJiiDQEMGwcBqhnct7wDKs5EtIAIVW8k5h6c+8oMkpulmdJauYORfvygySEt2MkyWN0i82RY9DmD20GLSEgKBIOdP/AKz57onJlqa6ccQXxG5/MRITTR3vEEA4AtRquAcKZ+orgNsQFofwEag4cgGMK3SPuSlt1PIxba0sou4PrxgVjn64wlPBcv8ASaiTX9xw/wCuEW2SURnw04O3rFVjlDEeo9qwykpT+fnUQopIlAkOK6iGEhI7EDy5e597/iCb4QHD1GZp1yhKYxkrAFcej+0H2ebmLpTpjXrHNf1bkpqKAjMa4jDnBuzphSsh3BYgabhrHa052EjxJ03fEWyk3hvHWAbLaHAIxzEX2e0OqtInTRDb1jTNkKSRVqR8+7fslycoM1Y+kZtno2IMeKf6kbFXJnOzoOH+faH47q6Z+fHc24RoyNvGRoY3sKplxF0Ow0gZZDOSeJy6wvn7YKX/AHAYsS0K1bUWsuXA0B+Yz44vStMrXaUirlXRoVTbWpWADdY2ZqlfcwHL3jd1RoGYaCLToFKJYPfo8bEsd91i+5l4ogZTY9IIqwdwERUmJqERBjnIqRGS5YaJGNNSALLoBo3qYkmddODnCKRw+eMWmWzd844NJzBeria+35gS0yHR3U/h4NBbo34i1ks27vzMdsthAbIcGyr3z8ovRZQOVN7d1hjPkhLNmYmJQSK549cIP0HyXiQ4UBQ58aUHMRXZZJQpCsQFOOGBHekNEyg/Qni9faJGQKjJ2B5k98I76D5E7OkBXiUf2kB97s/e+CpSLqwk/apw5yqcfXziGzyD4TgGPQt6ekFqAu1NWod1U9Q0dt2jD9MoHiOGHryhRbbaHbEEiuBcYOPf2iFo2gpXEBjoWIY96wDOIfMHEH2I6wHSCZjakjr+XgS45p7RJMwgj2z79oxc5Ole607rANoRKllBqfP5i82sDHvrnAE22kBstOUDTrSrLDNn5wujG8vaZUKEA5YUPAh8oGmTlO7nEFifTIjUHfvhYnw1ZyO+kWGeCaYEV3VevA+XODJpxmFgqAA8KaJ1AP7eXzHQyrMCkLTjn60bi/WOXsaxgRUUOHeMdNs9RUhh9wqN4FeowgZBB1k2upE0JICgcCDjmDSHcq13iGNdM+EIJtnTMReIukYkUauJHGsTl3wpNbzc3Gr+USyk0eO2s09x3SOS/wBStjfrWcqzRWkNbHOWK4gxbb1hSS9UqDKSfaJzLscsdzT5wWliRGQ/2z9NlM+YEtdvUrka+8ZGz6edcKYz0KU5y4wGkap84yMgYtlHSpKd/CkEomUoKRkZBGIKtG6KlzIyMjhUKXGCsZGRzmxGlBoyMjjRvf5RN/yfiNxkAKkYrdj59IyMjgRKnNcoulTHBfURkZAoo/rsvlGWiZ4SO8C0ZGRwLJNpq2oAfy9b0ETp5U50HqHcRuMhiqRMCsMSOTtXrprFKzeDHLD/ADGoyAMaM4mmnDv/ABGmcjvvGNxkcKa1AM7xtISU7/QE1NKk0MZGQHVGcA0xhVw28OnoYEShgMyzHmD8iNxkNAq6TMJN4UPrT8PHS7InX7tACMt+TGMjIGc6CG0pf70lsiNXox84MRLZN8ABiHG7+Q37o3GRC+HMbLaWdPesaTJIU5Lg+RjcZEb6qQbQ2AVTFKASxPtGRkZDJv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56197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495800"/>
            <a:ext cx="3314700" cy="217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52600"/>
            <a:ext cx="7408333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Wide variety of pathogens</a:t>
            </a:r>
          </a:p>
          <a:p>
            <a:endParaRPr lang="en-US" dirty="0" smtClean="0"/>
          </a:p>
          <a:p>
            <a:r>
              <a:rPr lang="en-US" dirty="0" smtClean="0"/>
              <a:t>First line of defense: </a:t>
            </a:r>
          </a:p>
          <a:p>
            <a:pPr lvl="1"/>
            <a:r>
              <a:rPr lang="en-US" dirty="0" smtClean="0"/>
              <a:t>Barriers</a:t>
            </a:r>
          </a:p>
          <a:p>
            <a:pPr lvl="2"/>
            <a:r>
              <a:rPr lang="en-US" dirty="0" smtClean="0"/>
              <a:t>Skin, stomach acid, </a:t>
            </a:r>
            <a:r>
              <a:rPr lang="en-US" dirty="0" err="1" smtClean="0"/>
              <a:t>lysozyme</a:t>
            </a:r>
            <a:r>
              <a:rPr lang="en-US" dirty="0" smtClean="0"/>
              <a:t>, cilia on cells</a:t>
            </a:r>
          </a:p>
          <a:p>
            <a:endParaRPr lang="en-US" dirty="0" smtClean="0"/>
          </a:p>
          <a:p>
            <a:r>
              <a:rPr lang="en-US" dirty="0" smtClean="0"/>
              <a:t>Second line of defense:</a:t>
            </a:r>
          </a:p>
          <a:p>
            <a:pPr lvl="1"/>
            <a:r>
              <a:rPr lang="en-US" dirty="0" smtClean="0"/>
              <a:t>Inflammatory response</a:t>
            </a:r>
          </a:p>
          <a:p>
            <a:pPr lvl="1"/>
            <a:r>
              <a:rPr lang="en-US" dirty="0" err="1" smtClean="0"/>
              <a:t>Interferons</a:t>
            </a:r>
            <a:endParaRPr lang="en-US" dirty="0" smtClean="0"/>
          </a:p>
          <a:p>
            <a:pPr lvl="1"/>
            <a:r>
              <a:rPr lang="en-US" dirty="0" smtClean="0"/>
              <a:t>Fever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Immune system &amp; Nonspecific Defense</a:t>
            </a:r>
            <a:endParaRPr lang="en-US" dirty="0"/>
          </a:p>
        </p:txBody>
      </p:sp>
      <p:pic>
        <p:nvPicPr>
          <p:cNvPr id="18434" name="Picture 2" descr="https://encrypted-tbn0.gstatic.com/images?q=tbn:ANd9GcR_HNGiRUTVA0tR4gmFbPgX6gXFpn1YPLl6ESyZp-m2qVA6TUU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6330" y="3866956"/>
            <a:ext cx="4845269" cy="2838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Inflammatory Response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9144000" cy="424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38400"/>
            <a:ext cx="7408333" cy="39624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What is one example of the secondary line of defense with the nonspecific response?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HW: </a:t>
            </a:r>
          </a:p>
          <a:p>
            <a:pPr algn="ctr">
              <a:buNone/>
            </a:pPr>
            <a:r>
              <a:rPr lang="en-US" dirty="0" smtClean="0"/>
              <a:t>-Read 35.2</a:t>
            </a:r>
          </a:p>
          <a:p>
            <a:pPr algn="ctr">
              <a:buNone/>
            </a:pPr>
            <a:r>
              <a:rPr lang="en-US" dirty="0" smtClean="0"/>
              <a:t>-Poster due Friday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Warm-up     March 25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362200"/>
            <a:ext cx="8280400" cy="3450696"/>
          </a:xfrm>
        </p:spPr>
        <p:txBody>
          <a:bodyPr/>
          <a:lstStyle/>
          <a:p>
            <a:r>
              <a:rPr lang="en-US" dirty="0" smtClean="0"/>
              <a:t>Response to a specific pathogen</a:t>
            </a:r>
          </a:p>
          <a:p>
            <a:endParaRPr lang="en-US" dirty="0" smtClean="0"/>
          </a:p>
          <a:p>
            <a:r>
              <a:rPr lang="en-US" dirty="0" smtClean="0"/>
              <a:t>How recognize self?	</a:t>
            </a:r>
          </a:p>
          <a:p>
            <a:pPr lvl="1"/>
            <a:r>
              <a:rPr lang="en-US" dirty="0" smtClean="0"/>
              <a:t>Molecular recognition- proteins on surface of cell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Immune System &amp; Specific Defense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236</TotalTime>
  <Words>409</Words>
  <Application>Microsoft Office PowerPoint</Application>
  <PresentationFormat>On-screen Show (4:3)</PresentationFormat>
  <Paragraphs>106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Candara</vt:lpstr>
      <vt:lpstr>Symbol</vt:lpstr>
      <vt:lpstr>Theme1</vt:lpstr>
      <vt:lpstr>Daily Warm-up       March 24th  </vt:lpstr>
      <vt:lpstr>Immune System</vt:lpstr>
      <vt:lpstr>Germ Theory</vt:lpstr>
      <vt:lpstr>Koch’s Postulates &amp; Medicine</vt:lpstr>
      <vt:lpstr>How are Diseases Spread?</vt:lpstr>
      <vt:lpstr>Immune system &amp; Nonspecific Defense</vt:lpstr>
      <vt:lpstr>Inflammatory Response</vt:lpstr>
      <vt:lpstr>Daily Warm-up     March 25th </vt:lpstr>
      <vt:lpstr>Immune System &amp; Specific Defense</vt:lpstr>
      <vt:lpstr>Specific Response</vt:lpstr>
      <vt:lpstr>2 Types of Adaptive/Specific Immunity</vt:lpstr>
      <vt:lpstr>Humoral Response</vt:lpstr>
      <vt:lpstr>PowerPoint Presentation</vt:lpstr>
      <vt:lpstr>Cell-Mediated Specific Response</vt:lpstr>
      <vt:lpstr>PowerPoint Presentation</vt:lpstr>
      <vt:lpstr>Cytotoxic T Cells</vt:lpstr>
      <vt:lpstr>Review</vt:lpstr>
      <vt:lpstr>Daily Warm-up     March 26th </vt:lpstr>
      <vt:lpstr>Fighting Infections</vt:lpstr>
      <vt:lpstr>Vaccination/Immunization</vt:lpstr>
      <vt:lpstr>Public Health and Medications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Warm-up       March 24th</dc:title>
  <dc:creator>Jeana</dc:creator>
  <cp:lastModifiedBy>Jeana Albers</cp:lastModifiedBy>
  <cp:revision>33</cp:revision>
  <cp:lastPrinted>2016-04-04T14:01:22Z</cp:lastPrinted>
  <dcterms:created xsi:type="dcterms:W3CDTF">2014-03-23T01:18:41Z</dcterms:created>
  <dcterms:modified xsi:type="dcterms:W3CDTF">2016-04-04T14:01:47Z</dcterms:modified>
</cp:coreProperties>
</file>