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74" r:id="rId9"/>
    <p:sldId id="275" r:id="rId10"/>
    <p:sldId id="263" r:id="rId11"/>
    <p:sldId id="265" r:id="rId12"/>
    <p:sldId id="276" r:id="rId13"/>
    <p:sldId id="266" r:id="rId14"/>
    <p:sldId id="267" r:id="rId15"/>
    <p:sldId id="277" r:id="rId16"/>
    <p:sldId id="278" r:id="rId17"/>
    <p:sldId id="279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63" autoAdjust="0"/>
  </p:normalViewPr>
  <p:slideViewPr>
    <p:cSldViewPr>
      <p:cViewPr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E0540-1B40-4D99-A236-ECE54CD52303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5A0C7-165F-4D5B-8A47-C7D731A3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4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2C38-063E-485B-B349-55695BC9BAF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196D-087A-46E1-A9AC-DD574C974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4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6" y="-228600"/>
            <a:ext cx="9144000" cy="1470025"/>
          </a:xfrm>
        </p:spPr>
        <p:txBody>
          <a:bodyPr/>
          <a:lstStyle/>
          <a:p>
            <a:r>
              <a:rPr lang="en-US" dirty="0" smtClean="0"/>
              <a:t>Daily Warm-up   Thursday, October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838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type of tissue?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89" y="1447800"/>
            <a:ext cx="50482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396" y="5029200"/>
            <a:ext cx="6715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HW: </a:t>
            </a:r>
          </a:p>
          <a:p>
            <a:pPr algn="ctr"/>
            <a:r>
              <a:rPr lang="en-US" sz="2400" dirty="0" smtClean="0"/>
              <a:t>-Read the section on connective tissue (pg. 141-148)</a:t>
            </a:r>
          </a:p>
          <a:p>
            <a:pPr algn="ctr"/>
            <a:r>
              <a:rPr lang="en-US" sz="2400" dirty="0" smtClean="0"/>
              <a:t>-Cell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67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731630-8BBF-4E72-B68D-CD77017C4E82}" type="slidenum">
              <a:rPr lang="en-US" altLang="en-US" sz="1400" smtClean="0"/>
              <a:pPr eaLnBrk="1" hangingPunct="1"/>
              <a:t>10</a:t>
            </a:fld>
            <a:endParaRPr lang="en-US" altLang="en-US" sz="1400" smtClean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50480" y="152400"/>
            <a:ext cx="4156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Dense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Packed collagenous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Elastic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Few fibroblasts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Bind body parts together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Tendons, ligaments, dermis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Poor blood supply</a:t>
            </a:r>
          </a:p>
        </p:txBody>
      </p:sp>
      <p:sp>
        <p:nvSpPr>
          <p:cNvPr id="22540" name="Line 20"/>
          <p:cNvSpPr>
            <a:spLocks noChangeShapeType="1"/>
          </p:cNvSpPr>
          <p:nvPr/>
        </p:nvSpPr>
        <p:spPr bwMode="auto">
          <a:xfrm>
            <a:off x="2724150" y="4679950"/>
            <a:ext cx="91757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21"/>
          <p:cNvSpPr>
            <a:spLocks noChangeShapeType="1"/>
          </p:cNvSpPr>
          <p:nvPr/>
        </p:nvSpPr>
        <p:spPr bwMode="auto">
          <a:xfrm>
            <a:off x="2786063" y="4679950"/>
            <a:ext cx="381000" cy="1825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23"/>
          <p:cNvSpPr>
            <a:spLocks noChangeShapeType="1"/>
          </p:cNvSpPr>
          <p:nvPr/>
        </p:nvSpPr>
        <p:spPr bwMode="auto">
          <a:xfrm>
            <a:off x="2700338" y="5359400"/>
            <a:ext cx="79533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Rectangle 40"/>
          <p:cNvSpPr>
            <a:spLocks noChangeArrowheads="1"/>
          </p:cNvSpPr>
          <p:nvPr/>
        </p:nvSpPr>
        <p:spPr bwMode="auto">
          <a:xfrm>
            <a:off x="6831013" y="4498975"/>
            <a:ext cx="3381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Fibroblasts</a:t>
            </a:r>
            <a:endParaRPr lang="en-US" altLang="en-US" b="1">
              <a:latin typeface="Arial" charset="0"/>
            </a:endParaRPr>
          </a:p>
        </p:txBody>
      </p:sp>
      <p:sp>
        <p:nvSpPr>
          <p:cNvPr id="22556" name="Rectangle 41"/>
          <p:cNvSpPr>
            <a:spLocks noChangeArrowheads="1"/>
          </p:cNvSpPr>
          <p:nvPr/>
        </p:nvSpPr>
        <p:spPr bwMode="auto">
          <a:xfrm>
            <a:off x="6818313" y="4830763"/>
            <a:ext cx="3762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Collagenous</a:t>
            </a:r>
          </a:p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fibers</a:t>
            </a:r>
          </a:p>
        </p:txBody>
      </p:sp>
      <p:sp>
        <p:nvSpPr>
          <p:cNvPr id="22557" name="Rectangle 43"/>
          <p:cNvSpPr>
            <a:spLocks noChangeArrowheads="1"/>
          </p:cNvSpPr>
          <p:nvPr/>
        </p:nvSpPr>
        <p:spPr bwMode="auto">
          <a:xfrm>
            <a:off x="5048250" y="5360988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2558" name="Rectangle 45"/>
          <p:cNvSpPr>
            <a:spLocks noChangeArrowheads="1"/>
          </p:cNvSpPr>
          <p:nvPr/>
        </p:nvSpPr>
        <p:spPr bwMode="auto">
          <a:xfrm>
            <a:off x="7305675" y="5360988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2559" name="Freeform 47"/>
          <p:cNvSpPr>
            <a:spLocks/>
          </p:cNvSpPr>
          <p:nvPr/>
        </p:nvSpPr>
        <p:spPr bwMode="auto">
          <a:xfrm>
            <a:off x="7150100" y="4543425"/>
            <a:ext cx="989013" cy="11113"/>
          </a:xfrm>
          <a:custGeom>
            <a:avLst/>
            <a:gdLst>
              <a:gd name="T0" fmla="*/ 0 w 1247"/>
              <a:gd name="T1" fmla="*/ 0 h 14"/>
              <a:gd name="T2" fmla="*/ 2147483647 w 1247"/>
              <a:gd name="T3" fmla="*/ 0 h 14"/>
              <a:gd name="T4" fmla="*/ 2147483647 w 1247"/>
              <a:gd name="T5" fmla="*/ 2147483647 h 14"/>
              <a:gd name="T6" fmla="*/ 0 60000 65536"/>
              <a:gd name="T7" fmla="*/ 0 60000 65536"/>
              <a:gd name="T8" fmla="*/ 0 60000 65536"/>
              <a:gd name="T9" fmla="*/ 0 w 1247"/>
              <a:gd name="T10" fmla="*/ 0 h 14"/>
              <a:gd name="T11" fmla="*/ 1247 w 1247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7" h="14">
                <a:moveTo>
                  <a:pt x="0" y="0"/>
                </a:moveTo>
                <a:lnTo>
                  <a:pt x="48" y="0"/>
                </a:lnTo>
                <a:lnTo>
                  <a:pt x="1247" y="14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Freeform 48"/>
          <p:cNvSpPr>
            <a:spLocks/>
          </p:cNvSpPr>
          <p:nvPr/>
        </p:nvSpPr>
        <p:spPr bwMode="auto">
          <a:xfrm>
            <a:off x="7194550" y="4697413"/>
            <a:ext cx="623888" cy="179387"/>
          </a:xfrm>
          <a:custGeom>
            <a:avLst/>
            <a:gdLst>
              <a:gd name="T0" fmla="*/ 0 w 787"/>
              <a:gd name="T1" fmla="*/ 2147483647 h 226"/>
              <a:gd name="T2" fmla="*/ 2147483647 w 787"/>
              <a:gd name="T3" fmla="*/ 2147483647 h 226"/>
              <a:gd name="T4" fmla="*/ 2147483647 w 787"/>
              <a:gd name="T5" fmla="*/ 0 h 226"/>
              <a:gd name="T6" fmla="*/ 0 60000 65536"/>
              <a:gd name="T7" fmla="*/ 0 60000 65536"/>
              <a:gd name="T8" fmla="*/ 0 60000 65536"/>
              <a:gd name="T9" fmla="*/ 0 w 787"/>
              <a:gd name="T10" fmla="*/ 0 h 226"/>
              <a:gd name="T11" fmla="*/ 787 w 78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226">
                <a:moveTo>
                  <a:pt x="0" y="226"/>
                </a:moveTo>
                <a:lnTo>
                  <a:pt x="327" y="226"/>
                </a:lnTo>
                <a:lnTo>
                  <a:pt x="787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49"/>
          <p:cNvSpPr>
            <a:spLocks noChangeShapeType="1"/>
          </p:cNvSpPr>
          <p:nvPr/>
        </p:nvSpPr>
        <p:spPr bwMode="auto">
          <a:xfrm flipV="1">
            <a:off x="7183438" y="4454525"/>
            <a:ext cx="635000" cy="889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50"/>
          <p:cNvSpPr>
            <a:spLocks noChangeShapeType="1"/>
          </p:cNvSpPr>
          <p:nvPr/>
        </p:nvSpPr>
        <p:spPr bwMode="auto">
          <a:xfrm>
            <a:off x="7453313" y="4876800"/>
            <a:ext cx="425450" cy="381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Freeform 51"/>
          <p:cNvSpPr>
            <a:spLocks/>
          </p:cNvSpPr>
          <p:nvPr/>
        </p:nvSpPr>
        <p:spPr bwMode="auto">
          <a:xfrm>
            <a:off x="6075363" y="4427538"/>
            <a:ext cx="755650" cy="111125"/>
          </a:xfrm>
          <a:custGeom>
            <a:avLst/>
            <a:gdLst>
              <a:gd name="T0" fmla="*/ 2147483647 w 952"/>
              <a:gd name="T1" fmla="*/ 2147483647 h 142"/>
              <a:gd name="T2" fmla="*/ 2147483647 w 952"/>
              <a:gd name="T3" fmla="*/ 2147483647 h 142"/>
              <a:gd name="T4" fmla="*/ 0 w 952"/>
              <a:gd name="T5" fmla="*/ 0 h 142"/>
              <a:gd name="T6" fmla="*/ 0 60000 65536"/>
              <a:gd name="T7" fmla="*/ 0 60000 65536"/>
              <a:gd name="T8" fmla="*/ 0 60000 65536"/>
              <a:gd name="T9" fmla="*/ 0 w 952"/>
              <a:gd name="T10" fmla="*/ 0 h 142"/>
              <a:gd name="T11" fmla="*/ 952 w 952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142">
                <a:moveTo>
                  <a:pt x="952" y="142"/>
                </a:moveTo>
                <a:lnTo>
                  <a:pt x="814" y="1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Freeform 52"/>
          <p:cNvSpPr>
            <a:spLocks/>
          </p:cNvSpPr>
          <p:nvPr/>
        </p:nvSpPr>
        <p:spPr bwMode="auto">
          <a:xfrm>
            <a:off x="6372225" y="4764088"/>
            <a:ext cx="458788" cy="107950"/>
          </a:xfrm>
          <a:custGeom>
            <a:avLst/>
            <a:gdLst>
              <a:gd name="T0" fmla="*/ 2147483647 w 579"/>
              <a:gd name="T1" fmla="*/ 2147483647 h 136"/>
              <a:gd name="T2" fmla="*/ 2147483647 w 579"/>
              <a:gd name="T3" fmla="*/ 2147483647 h 136"/>
              <a:gd name="T4" fmla="*/ 0 w 579"/>
              <a:gd name="T5" fmla="*/ 0 h 136"/>
              <a:gd name="T6" fmla="*/ 0 60000 65536"/>
              <a:gd name="T7" fmla="*/ 0 60000 65536"/>
              <a:gd name="T8" fmla="*/ 0 60000 65536"/>
              <a:gd name="T9" fmla="*/ 0 w 579"/>
              <a:gd name="T10" fmla="*/ 0 h 136"/>
              <a:gd name="T11" fmla="*/ 579 w 579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136">
                <a:moveTo>
                  <a:pt x="579" y="136"/>
                </a:moveTo>
                <a:lnTo>
                  <a:pt x="441" y="13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53"/>
          <p:cNvSpPr>
            <a:spLocks noChangeShapeType="1"/>
          </p:cNvSpPr>
          <p:nvPr/>
        </p:nvSpPr>
        <p:spPr bwMode="auto">
          <a:xfrm flipH="1" flipV="1">
            <a:off x="5672138" y="4503738"/>
            <a:ext cx="1049337" cy="3492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54"/>
          <p:cNvSpPr>
            <a:spLocks noChangeShapeType="1"/>
          </p:cNvSpPr>
          <p:nvPr/>
        </p:nvSpPr>
        <p:spPr bwMode="auto">
          <a:xfrm flipH="1" flipV="1">
            <a:off x="5765800" y="4838700"/>
            <a:ext cx="955675" cy="333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Freeform 55"/>
          <p:cNvSpPr>
            <a:spLocks/>
          </p:cNvSpPr>
          <p:nvPr/>
        </p:nvSpPr>
        <p:spPr bwMode="auto">
          <a:xfrm>
            <a:off x="7150100" y="4538663"/>
            <a:ext cx="989013" cy="11112"/>
          </a:xfrm>
          <a:custGeom>
            <a:avLst/>
            <a:gdLst>
              <a:gd name="T0" fmla="*/ 0 w 1247"/>
              <a:gd name="T1" fmla="*/ 0 h 14"/>
              <a:gd name="T2" fmla="*/ 2147483647 w 1247"/>
              <a:gd name="T3" fmla="*/ 0 h 14"/>
              <a:gd name="T4" fmla="*/ 2147483647 w 1247"/>
              <a:gd name="T5" fmla="*/ 2147483647 h 14"/>
              <a:gd name="T6" fmla="*/ 0 60000 65536"/>
              <a:gd name="T7" fmla="*/ 0 60000 65536"/>
              <a:gd name="T8" fmla="*/ 0 60000 65536"/>
              <a:gd name="T9" fmla="*/ 0 w 1247"/>
              <a:gd name="T10" fmla="*/ 0 h 14"/>
              <a:gd name="T11" fmla="*/ 1247 w 1247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7" h="14">
                <a:moveTo>
                  <a:pt x="0" y="0"/>
                </a:moveTo>
                <a:lnTo>
                  <a:pt x="48" y="0"/>
                </a:lnTo>
                <a:lnTo>
                  <a:pt x="1247" y="14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Freeform 56"/>
          <p:cNvSpPr>
            <a:spLocks/>
          </p:cNvSpPr>
          <p:nvPr/>
        </p:nvSpPr>
        <p:spPr bwMode="auto">
          <a:xfrm>
            <a:off x="7194550" y="4694238"/>
            <a:ext cx="623888" cy="180975"/>
          </a:xfrm>
          <a:custGeom>
            <a:avLst/>
            <a:gdLst>
              <a:gd name="T0" fmla="*/ 0 w 787"/>
              <a:gd name="T1" fmla="*/ 2147483647 h 226"/>
              <a:gd name="T2" fmla="*/ 2147483647 w 787"/>
              <a:gd name="T3" fmla="*/ 2147483647 h 226"/>
              <a:gd name="T4" fmla="*/ 2147483647 w 787"/>
              <a:gd name="T5" fmla="*/ 0 h 226"/>
              <a:gd name="T6" fmla="*/ 0 60000 65536"/>
              <a:gd name="T7" fmla="*/ 0 60000 65536"/>
              <a:gd name="T8" fmla="*/ 0 60000 65536"/>
              <a:gd name="T9" fmla="*/ 0 w 787"/>
              <a:gd name="T10" fmla="*/ 0 h 226"/>
              <a:gd name="T11" fmla="*/ 787 w 78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226">
                <a:moveTo>
                  <a:pt x="0" y="226"/>
                </a:moveTo>
                <a:lnTo>
                  <a:pt x="327" y="226"/>
                </a:lnTo>
                <a:lnTo>
                  <a:pt x="78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57"/>
          <p:cNvSpPr>
            <a:spLocks noChangeShapeType="1"/>
          </p:cNvSpPr>
          <p:nvPr/>
        </p:nvSpPr>
        <p:spPr bwMode="auto">
          <a:xfrm flipV="1">
            <a:off x="7183438" y="4452938"/>
            <a:ext cx="635000" cy="857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58"/>
          <p:cNvSpPr>
            <a:spLocks noChangeShapeType="1"/>
          </p:cNvSpPr>
          <p:nvPr/>
        </p:nvSpPr>
        <p:spPr bwMode="auto">
          <a:xfrm>
            <a:off x="7453313" y="4875213"/>
            <a:ext cx="425450" cy="365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Freeform 59"/>
          <p:cNvSpPr>
            <a:spLocks/>
          </p:cNvSpPr>
          <p:nvPr/>
        </p:nvSpPr>
        <p:spPr bwMode="auto">
          <a:xfrm>
            <a:off x="6075363" y="4424363"/>
            <a:ext cx="755650" cy="112712"/>
          </a:xfrm>
          <a:custGeom>
            <a:avLst/>
            <a:gdLst>
              <a:gd name="T0" fmla="*/ 2147483647 w 952"/>
              <a:gd name="T1" fmla="*/ 2147483647 h 141"/>
              <a:gd name="T2" fmla="*/ 2147483647 w 952"/>
              <a:gd name="T3" fmla="*/ 2147483647 h 141"/>
              <a:gd name="T4" fmla="*/ 0 w 952"/>
              <a:gd name="T5" fmla="*/ 0 h 141"/>
              <a:gd name="T6" fmla="*/ 0 60000 65536"/>
              <a:gd name="T7" fmla="*/ 0 60000 65536"/>
              <a:gd name="T8" fmla="*/ 0 60000 65536"/>
              <a:gd name="T9" fmla="*/ 0 w 952"/>
              <a:gd name="T10" fmla="*/ 0 h 141"/>
              <a:gd name="T11" fmla="*/ 952 w 952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141">
                <a:moveTo>
                  <a:pt x="952" y="141"/>
                </a:moveTo>
                <a:lnTo>
                  <a:pt x="814" y="14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Freeform 60"/>
          <p:cNvSpPr>
            <a:spLocks/>
          </p:cNvSpPr>
          <p:nvPr/>
        </p:nvSpPr>
        <p:spPr bwMode="auto">
          <a:xfrm>
            <a:off x="6372225" y="4759325"/>
            <a:ext cx="458788" cy="109538"/>
          </a:xfrm>
          <a:custGeom>
            <a:avLst/>
            <a:gdLst>
              <a:gd name="T0" fmla="*/ 2147483647 w 579"/>
              <a:gd name="T1" fmla="*/ 2147483647 h 138"/>
              <a:gd name="T2" fmla="*/ 2147483647 w 579"/>
              <a:gd name="T3" fmla="*/ 2147483647 h 138"/>
              <a:gd name="T4" fmla="*/ 0 w 579"/>
              <a:gd name="T5" fmla="*/ 0 h 138"/>
              <a:gd name="T6" fmla="*/ 0 60000 65536"/>
              <a:gd name="T7" fmla="*/ 0 60000 65536"/>
              <a:gd name="T8" fmla="*/ 0 60000 65536"/>
              <a:gd name="T9" fmla="*/ 0 w 579"/>
              <a:gd name="T10" fmla="*/ 0 h 138"/>
              <a:gd name="T11" fmla="*/ 579 w 579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9" h="138">
                <a:moveTo>
                  <a:pt x="579" y="138"/>
                </a:moveTo>
                <a:lnTo>
                  <a:pt x="441" y="13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61"/>
          <p:cNvSpPr>
            <a:spLocks noChangeShapeType="1"/>
          </p:cNvSpPr>
          <p:nvPr/>
        </p:nvSpPr>
        <p:spPr bwMode="auto">
          <a:xfrm flipH="1" flipV="1">
            <a:off x="5672138" y="4502150"/>
            <a:ext cx="1049337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62"/>
          <p:cNvSpPr>
            <a:spLocks noChangeShapeType="1"/>
          </p:cNvSpPr>
          <p:nvPr/>
        </p:nvSpPr>
        <p:spPr bwMode="auto">
          <a:xfrm flipH="1" flipV="1">
            <a:off x="5765800" y="4835525"/>
            <a:ext cx="955675" cy="333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Rectangle 5"/>
          <p:cNvSpPr>
            <a:spLocks noChangeArrowheads="1"/>
          </p:cNvSpPr>
          <p:nvPr/>
        </p:nvSpPr>
        <p:spPr bwMode="auto">
          <a:xfrm>
            <a:off x="5576888" y="4081463"/>
            <a:ext cx="28178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2576" name="Rectangle 5"/>
          <p:cNvSpPr>
            <a:spLocks noChangeArrowheads="1"/>
          </p:cNvSpPr>
          <p:nvPr/>
        </p:nvSpPr>
        <p:spPr bwMode="auto">
          <a:xfrm>
            <a:off x="5935663" y="5886450"/>
            <a:ext cx="20685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00">
                <a:latin typeface="Arial" charset="0"/>
                <a:cs typeface="Arial" charset="0"/>
              </a:rPr>
              <a:t>b: © The McGraw-Hill Companies, Inc./Dennis Strete, photographer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" y="2438400"/>
            <a:ext cx="8026628" cy="41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25FEE7-711D-4CFF-9D66-25EAD4101A11}" type="slidenum">
              <a:rPr lang="en-US" altLang="en-US" sz="1400" smtClean="0"/>
              <a:pPr eaLnBrk="1" hangingPunct="1"/>
              <a:t>11</a:t>
            </a:fld>
            <a:endParaRPr lang="en-US" altLang="en-US" sz="1400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1750" y="609600"/>
            <a:ext cx="5264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Elastic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Abundant in elastic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Some collagenous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Fibroblasts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Attachments between bones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Walls of large arteries, airways, heart</a:t>
            </a:r>
          </a:p>
        </p:txBody>
      </p:sp>
      <p:pic>
        <p:nvPicPr>
          <p:cNvPr id="24582" name="Picture 9" descr="shi25707_0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291013"/>
            <a:ext cx="45656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2108200" y="5181600"/>
            <a:ext cx="4746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Elastic fibers</a:t>
            </a:r>
            <a:endParaRPr lang="en-US" altLang="en-US" b="1">
              <a:latin typeface="Arial" charset="0"/>
            </a:endParaRPr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2111375" y="4468813"/>
            <a:ext cx="455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Collagenous</a:t>
            </a:r>
          </a:p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fibers</a:t>
            </a:r>
          </a:p>
        </p:txBody>
      </p:sp>
      <p:sp>
        <p:nvSpPr>
          <p:cNvPr id="24585" name="Rectangle 16"/>
          <p:cNvSpPr>
            <a:spLocks noChangeArrowheads="1"/>
          </p:cNvSpPr>
          <p:nvPr/>
        </p:nvSpPr>
        <p:spPr bwMode="auto">
          <a:xfrm>
            <a:off x="2163763" y="4937125"/>
            <a:ext cx="3667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Fibroblast</a:t>
            </a:r>
            <a:endParaRPr lang="en-US" altLang="en-US" b="1">
              <a:latin typeface="Arial" charset="0"/>
            </a:endParaRPr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 flipH="1">
            <a:off x="1638300" y="4514850"/>
            <a:ext cx="4794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H="1" flipV="1">
            <a:off x="1711325" y="4408488"/>
            <a:ext cx="354013" cy="1063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995363" y="5227638"/>
            <a:ext cx="11318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1452563" y="5097463"/>
            <a:ext cx="638175" cy="130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 flipH="1">
            <a:off x="1727200" y="4978400"/>
            <a:ext cx="4381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Freeform 22"/>
          <p:cNvSpPr>
            <a:spLocks/>
          </p:cNvSpPr>
          <p:nvPr/>
        </p:nvSpPr>
        <p:spPr bwMode="auto">
          <a:xfrm>
            <a:off x="2527300" y="4981575"/>
            <a:ext cx="1697038" cy="52388"/>
          </a:xfrm>
          <a:custGeom>
            <a:avLst/>
            <a:gdLst>
              <a:gd name="T0" fmla="*/ 0 w 1069"/>
              <a:gd name="T1" fmla="*/ 0 h 33"/>
              <a:gd name="T2" fmla="*/ 2147483647 w 1069"/>
              <a:gd name="T3" fmla="*/ 0 h 33"/>
              <a:gd name="T4" fmla="*/ 2147483647 w 1069"/>
              <a:gd name="T5" fmla="*/ 2147483647 h 33"/>
              <a:gd name="T6" fmla="*/ 0 60000 65536"/>
              <a:gd name="T7" fmla="*/ 0 60000 65536"/>
              <a:gd name="T8" fmla="*/ 0 60000 65536"/>
              <a:gd name="T9" fmla="*/ 0 w 1069"/>
              <a:gd name="T10" fmla="*/ 0 h 33"/>
              <a:gd name="T11" fmla="*/ 1069 w 106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9" h="33">
                <a:moveTo>
                  <a:pt x="0" y="0"/>
                </a:moveTo>
                <a:lnTo>
                  <a:pt x="183" y="0"/>
                </a:lnTo>
                <a:lnTo>
                  <a:pt x="1069" y="33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3"/>
          <p:cNvSpPr>
            <a:spLocks noChangeShapeType="1"/>
          </p:cNvSpPr>
          <p:nvPr/>
        </p:nvSpPr>
        <p:spPr bwMode="auto">
          <a:xfrm>
            <a:off x="2573338" y="4516438"/>
            <a:ext cx="728662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24"/>
          <p:cNvSpPr>
            <a:spLocks noChangeShapeType="1"/>
          </p:cNvSpPr>
          <p:nvPr/>
        </p:nvSpPr>
        <p:spPr bwMode="auto">
          <a:xfrm>
            <a:off x="2568575" y="5229225"/>
            <a:ext cx="900113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25"/>
          <p:cNvSpPr>
            <a:spLocks noChangeShapeType="1"/>
          </p:cNvSpPr>
          <p:nvPr/>
        </p:nvSpPr>
        <p:spPr bwMode="auto">
          <a:xfrm flipV="1">
            <a:off x="2663825" y="4381500"/>
            <a:ext cx="773113" cy="13493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6"/>
          <p:cNvSpPr>
            <a:spLocks noChangeShapeType="1"/>
          </p:cNvSpPr>
          <p:nvPr/>
        </p:nvSpPr>
        <p:spPr bwMode="auto">
          <a:xfrm flipV="1">
            <a:off x="2649538" y="5111750"/>
            <a:ext cx="1238250" cy="1174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27"/>
          <p:cNvSpPr>
            <a:spLocks/>
          </p:cNvSpPr>
          <p:nvPr/>
        </p:nvSpPr>
        <p:spPr bwMode="auto">
          <a:xfrm>
            <a:off x="2527300" y="4978400"/>
            <a:ext cx="1697038" cy="52388"/>
          </a:xfrm>
          <a:custGeom>
            <a:avLst/>
            <a:gdLst>
              <a:gd name="T0" fmla="*/ 0 w 1069"/>
              <a:gd name="T1" fmla="*/ 0 h 33"/>
              <a:gd name="T2" fmla="*/ 2147483647 w 1069"/>
              <a:gd name="T3" fmla="*/ 0 h 33"/>
              <a:gd name="T4" fmla="*/ 2147483647 w 1069"/>
              <a:gd name="T5" fmla="*/ 2147483647 h 33"/>
              <a:gd name="T6" fmla="*/ 0 60000 65536"/>
              <a:gd name="T7" fmla="*/ 0 60000 65536"/>
              <a:gd name="T8" fmla="*/ 0 60000 65536"/>
              <a:gd name="T9" fmla="*/ 0 w 1069"/>
              <a:gd name="T10" fmla="*/ 0 h 33"/>
              <a:gd name="T11" fmla="*/ 1069 w 106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9" h="33">
                <a:moveTo>
                  <a:pt x="0" y="0"/>
                </a:moveTo>
                <a:lnTo>
                  <a:pt x="183" y="0"/>
                </a:lnTo>
                <a:lnTo>
                  <a:pt x="1069" y="3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8"/>
          <p:cNvSpPr>
            <a:spLocks noChangeShapeType="1"/>
          </p:cNvSpPr>
          <p:nvPr/>
        </p:nvSpPr>
        <p:spPr bwMode="auto">
          <a:xfrm>
            <a:off x="2573338" y="4514850"/>
            <a:ext cx="7286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9"/>
          <p:cNvSpPr>
            <a:spLocks noChangeShapeType="1"/>
          </p:cNvSpPr>
          <p:nvPr/>
        </p:nvSpPr>
        <p:spPr bwMode="auto">
          <a:xfrm>
            <a:off x="2568575" y="5227638"/>
            <a:ext cx="9001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30"/>
          <p:cNvSpPr>
            <a:spLocks noChangeShapeType="1"/>
          </p:cNvSpPr>
          <p:nvPr/>
        </p:nvSpPr>
        <p:spPr bwMode="auto">
          <a:xfrm flipV="1">
            <a:off x="2663825" y="4379913"/>
            <a:ext cx="773113" cy="1349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31"/>
          <p:cNvSpPr>
            <a:spLocks noChangeShapeType="1"/>
          </p:cNvSpPr>
          <p:nvPr/>
        </p:nvSpPr>
        <p:spPr bwMode="auto">
          <a:xfrm flipV="1">
            <a:off x="2649538" y="5110163"/>
            <a:ext cx="1238250" cy="1174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Rectangle 32"/>
          <p:cNvSpPr>
            <a:spLocks noChangeArrowheads="1"/>
          </p:cNvSpPr>
          <p:nvPr/>
        </p:nvSpPr>
        <p:spPr bwMode="auto">
          <a:xfrm>
            <a:off x="60325" y="5619750"/>
            <a:ext cx="936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4602" name="Rectangle 34"/>
          <p:cNvSpPr>
            <a:spLocks noChangeArrowheads="1"/>
          </p:cNvSpPr>
          <p:nvPr/>
        </p:nvSpPr>
        <p:spPr bwMode="auto">
          <a:xfrm>
            <a:off x="2690813" y="5619750"/>
            <a:ext cx="968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4603" name="Rectangle 5"/>
          <p:cNvSpPr>
            <a:spLocks noChangeArrowheads="1"/>
          </p:cNvSpPr>
          <p:nvPr/>
        </p:nvSpPr>
        <p:spPr bwMode="auto">
          <a:xfrm>
            <a:off x="1181100" y="4119563"/>
            <a:ext cx="2327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4604" name="Rectangle 5"/>
          <p:cNvSpPr>
            <a:spLocks noChangeArrowheads="1"/>
          </p:cNvSpPr>
          <p:nvPr/>
        </p:nvSpPr>
        <p:spPr bwMode="auto">
          <a:xfrm>
            <a:off x="1536700" y="5819775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b: © The McGraw-Hill Companies, Inc./Al Telser, photographer</a:t>
            </a:r>
          </a:p>
        </p:txBody>
      </p:sp>
      <p:pic>
        <p:nvPicPr>
          <p:cNvPr id="24605" name="Picture 46" descr="shi25707_05_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11650"/>
            <a:ext cx="43132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6" name="Text Box 48"/>
          <p:cNvSpPr txBox="1">
            <a:spLocks noChangeArrowheads="1"/>
          </p:cNvSpPr>
          <p:nvPr/>
        </p:nvSpPr>
        <p:spPr bwMode="auto">
          <a:xfrm>
            <a:off x="8115300" y="6249988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21</a:t>
            </a:r>
          </a:p>
        </p:txBody>
      </p:sp>
      <p:sp>
        <p:nvSpPr>
          <p:cNvPr id="24607" name="Freeform 52"/>
          <p:cNvSpPr>
            <a:spLocks/>
          </p:cNvSpPr>
          <p:nvPr/>
        </p:nvSpPr>
        <p:spPr bwMode="auto">
          <a:xfrm>
            <a:off x="7515225" y="4789488"/>
            <a:ext cx="44450" cy="44450"/>
          </a:xfrm>
          <a:custGeom>
            <a:avLst/>
            <a:gdLst>
              <a:gd name="T0" fmla="*/ 2147483647 w 56"/>
              <a:gd name="T1" fmla="*/ 2147483647 h 58"/>
              <a:gd name="T2" fmla="*/ 0 w 56"/>
              <a:gd name="T3" fmla="*/ 2147483647 h 58"/>
              <a:gd name="T4" fmla="*/ 2147483647 w 56"/>
              <a:gd name="T5" fmla="*/ 0 h 58"/>
              <a:gd name="T6" fmla="*/ 2147483647 w 56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58"/>
              <a:gd name="T14" fmla="*/ 56 w 56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58">
                <a:moveTo>
                  <a:pt x="33" y="58"/>
                </a:moveTo>
                <a:lnTo>
                  <a:pt x="0" y="27"/>
                </a:lnTo>
                <a:lnTo>
                  <a:pt x="23" y="0"/>
                </a:lnTo>
                <a:lnTo>
                  <a:pt x="56" y="29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8" name="Freeform 53"/>
          <p:cNvSpPr>
            <a:spLocks/>
          </p:cNvSpPr>
          <p:nvPr/>
        </p:nvSpPr>
        <p:spPr bwMode="auto">
          <a:xfrm>
            <a:off x="7685088" y="4316413"/>
            <a:ext cx="49212" cy="631825"/>
          </a:xfrm>
          <a:custGeom>
            <a:avLst/>
            <a:gdLst>
              <a:gd name="T0" fmla="*/ 2147483647 w 61"/>
              <a:gd name="T1" fmla="*/ 2147483647 h 795"/>
              <a:gd name="T2" fmla="*/ 0 w 61"/>
              <a:gd name="T3" fmla="*/ 2147483647 h 795"/>
              <a:gd name="T4" fmla="*/ 0 w 61"/>
              <a:gd name="T5" fmla="*/ 0 h 795"/>
              <a:gd name="T6" fmla="*/ 2147483647 w 61"/>
              <a:gd name="T7" fmla="*/ 0 h 795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795"/>
              <a:gd name="T14" fmla="*/ 61 w 61"/>
              <a:gd name="T15" fmla="*/ 795 h 7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795">
                <a:moveTo>
                  <a:pt x="61" y="795"/>
                </a:moveTo>
                <a:lnTo>
                  <a:pt x="0" y="795"/>
                </a:lnTo>
                <a:lnTo>
                  <a:pt x="0" y="0"/>
                </a:lnTo>
                <a:lnTo>
                  <a:pt x="61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Rectangle 54"/>
          <p:cNvSpPr>
            <a:spLocks noChangeArrowheads="1"/>
          </p:cNvSpPr>
          <p:nvPr/>
        </p:nvSpPr>
        <p:spPr bwMode="auto">
          <a:xfrm>
            <a:off x="6719888" y="5632450"/>
            <a:ext cx="29686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Canaliculi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0" name="Rectangle 55"/>
          <p:cNvSpPr>
            <a:spLocks noChangeArrowheads="1"/>
          </p:cNvSpPr>
          <p:nvPr/>
        </p:nvSpPr>
        <p:spPr bwMode="auto">
          <a:xfrm>
            <a:off x="6719888" y="5372100"/>
            <a:ext cx="3032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Osteocyte</a:t>
            </a:r>
            <a:br>
              <a:rPr lang="en-US" altLang="en-US" sz="5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in lacuna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1" name="Rectangle 57"/>
          <p:cNvSpPr>
            <a:spLocks noChangeArrowheads="1"/>
          </p:cNvSpPr>
          <p:nvPr/>
        </p:nvSpPr>
        <p:spPr bwMode="auto">
          <a:xfrm>
            <a:off x="6719888" y="5086350"/>
            <a:ext cx="2174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Central</a:t>
            </a:r>
            <a:br>
              <a:rPr lang="en-US" altLang="en-US" sz="5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canal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2" name="Rectangle 59"/>
          <p:cNvSpPr>
            <a:spLocks noChangeArrowheads="1"/>
          </p:cNvSpPr>
          <p:nvPr/>
        </p:nvSpPr>
        <p:spPr bwMode="auto">
          <a:xfrm>
            <a:off x="6719888" y="4745038"/>
            <a:ext cx="2349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Lamella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3" name="Rectangle 60"/>
          <p:cNvSpPr>
            <a:spLocks noChangeArrowheads="1"/>
          </p:cNvSpPr>
          <p:nvPr/>
        </p:nvSpPr>
        <p:spPr bwMode="auto">
          <a:xfrm>
            <a:off x="5672138" y="6153150"/>
            <a:ext cx="244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4" name="Rectangle 61"/>
          <p:cNvSpPr>
            <a:spLocks noChangeArrowheads="1"/>
          </p:cNvSpPr>
          <p:nvPr/>
        </p:nvSpPr>
        <p:spPr bwMode="auto">
          <a:xfrm>
            <a:off x="5672138" y="6019800"/>
            <a:ext cx="30321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Osteocyte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5" name="Rectangle 62"/>
          <p:cNvSpPr>
            <a:spLocks noChangeArrowheads="1"/>
          </p:cNvSpPr>
          <p:nvPr/>
        </p:nvSpPr>
        <p:spPr bwMode="auto">
          <a:xfrm>
            <a:off x="5672138" y="6262688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Cell process in</a:t>
            </a:r>
            <a:br>
              <a:rPr lang="en-US" altLang="en-US" sz="500" b="1">
                <a:solidFill>
                  <a:srgbClr val="000000"/>
                </a:solidFill>
                <a:latin typeface="Arial" charset="0"/>
              </a:rPr>
            </a:br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canaliculus</a:t>
            </a:r>
            <a:endParaRPr lang="en-US" altLang="en-US" b="1">
              <a:latin typeface="Arial" charset="0"/>
            </a:endParaRPr>
          </a:p>
        </p:txBody>
      </p:sp>
      <p:sp>
        <p:nvSpPr>
          <p:cNvPr id="24616" name="Line 64"/>
          <p:cNvSpPr>
            <a:spLocks noChangeShapeType="1"/>
          </p:cNvSpPr>
          <p:nvPr/>
        </p:nvSpPr>
        <p:spPr bwMode="auto">
          <a:xfrm flipH="1">
            <a:off x="5078413" y="5126038"/>
            <a:ext cx="16303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Freeform 65"/>
          <p:cNvSpPr>
            <a:spLocks/>
          </p:cNvSpPr>
          <p:nvPr/>
        </p:nvSpPr>
        <p:spPr bwMode="auto">
          <a:xfrm>
            <a:off x="5957888" y="5545138"/>
            <a:ext cx="750887" cy="131762"/>
          </a:xfrm>
          <a:custGeom>
            <a:avLst/>
            <a:gdLst>
              <a:gd name="T0" fmla="*/ 2147483647 w 947"/>
              <a:gd name="T1" fmla="*/ 2147483647 h 165"/>
              <a:gd name="T2" fmla="*/ 2147483647 w 947"/>
              <a:gd name="T3" fmla="*/ 2147483647 h 165"/>
              <a:gd name="T4" fmla="*/ 0 w 947"/>
              <a:gd name="T5" fmla="*/ 0 h 165"/>
              <a:gd name="T6" fmla="*/ 0 60000 65536"/>
              <a:gd name="T7" fmla="*/ 0 60000 65536"/>
              <a:gd name="T8" fmla="*/ 0 60000 65536"/>
              <a:gd name="T9" fmla="*/ 0 w 947"/>
              <a:gd name="T10" fmla="*/ 0 h 165"/>
              <a:gd name="T11" fmla="*/ 947 w 947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165">
                <a:moveTo>
                  <a:pt x="947" y="165"/>
                </a:moveTo>
                <a:lnTo>
                  <a:pt x="816" y="16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66"/>
          <p:cNvSpPr>
            <a:spLocks noChangeShapeType="1"/>
          </p:cNvSpPr>
          <p:nvPr/>
        </p:nvSpPr>
        <p:spPr bwMode="auto">
          <a:xfrm flipV="1">
            <a:off x="7132638" y="5480050"/>
            <a:ext cx="374650" cy="1968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Line 67"/>
          <p:cNvSpPr>
            <a:spLocks noChangeShapeType="1"/>
          </p:cNvSpPr>
          <p:nvPr/>
        </p:nvSpPr>
        <p:spPr bwMode="auto">
          <a:xfrm>
            <a:off x="7507288" y="5478463"/>
            <a:ext cx="15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68"/>
          <p:cNvSpPr>
            <a:spLocks noChangeShapeType="1"/>
          </p:cNvSpPr>
          <p:nvPr/>
        </p:nvSpPr>
        <p:spPr bwMode="auto">
          <a:xfrm>
            <a:off x="7132638" y="5675313"/>
            <a:ext cx="15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1" name="Freeform 69"/>
          <p:cNvSpPr>
            <a:spLocks/>
          </p:cNvSpPr>
          <p:nvPr/>
        </p:nvSpPr>
        <p:spPr bwMode="auto">
          <a:xfrm>
            <a:off x="7015163" y="5437188"/>
            <a:ext cx="352425" cy="239712"/>
          </a:xfrm>
          <a:custGeom>
            <a:avLst/>
            <a:gdLst>
              <a:gd name="T0" fmla="*/ 0 w 446"/>
              <a:gd name="T1" fmla="*/ 2147483647 h 301"/>
              <a:gd name="T2" fmla="*/ 2147483647 w 446"/>
              <a:gd name="T3" fmla="*/ 2147483647 h 301"/>
              <a:gd name="T4" fmla="*/ 2147483647 w 446"/>
              <a:gd name="T5" fmla="*/ 0 h 301"/>
              <a:gd name="T6" fmla="*/ 0 60000 65536"/>
              <a:gd name="T7" fmla="*/ 0 60000 65536"/>
              <a:gd name="T8" fmla="*/ 0 60000 65536"/>
              <a:gd name="T9" fmla="*/ 0 w 446"/>
              <a:gd name="T10" fmla="*/ 0 h 301"/>
              <a:gd name="T11" fmla="*/ 446 w 446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" h="301">
                <a:moveTo>
                  <a:pt x="0" y="301"/>
                </a:moveTo>
                <a:lnTo>
                  <a:pt x="150" y="301"/>
                </a:lnTo>
                <a:lnTo>
                  <a:pt x="446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2" name="Line 70"/>
          <p:cNvSpPr>
            <a:spLocks noChangeShapeType="1"/>
          </p:cNvSpPr>
          <p:nvPr/>
        </p:nvSpPr>
        <p:spPr bwMode="auto">
          <a:xfrm flipH="1">
            <a:off x="5886450" y="5408613"/>
            <a:ext cx="8223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Freeform 71"/>
          <p:cNvSpPr>
            <a:spLocks/>
          </p:cNvSpPr>
          <p:nvPr/>
        </p:nvSpPr>
        <p:spPr bwMode="auto">
          <a:xfrm>
            <a:off x="7024688" y="5341938"/>
            <a:ext cx="508000" cy="66675"/>
          </a:xfrm>
          <a:custGeom>
            <a:avLst/>
            <a:gdLst>
              <a:gd name="T0" fmla="*/ 0 w 639"/>
              <a:gd name="T1" fmla="*/ 2147483647 h 82"/>
              <a:gd name="T2" fmla="*/ 2147483647 w 639"/>
              <a:gd name="T3" fmla="*/ 2147483647 h 82"/>
              <a:gd name="T4" fmla="*/ 2147483647 w 639"/>
              <a:gd name="T5" fmla="*/ 0 h 82"/>
              <a:gd name="T6" fmla="*/ 0 60000 65536"/>
              <a:gd name="T7" fmla="*/ 0 60000 65536"/>
              <a:gd name="T8" fmla="*/ 0 60000 65536"/>
              <a:gd name="T9" fmla="*/ 0 w 639"/>
              <a:gd name="T10" fmla="*/ 0 h 82"/>
              <a:gd name="T11" fmla="*/ 639 w 639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9" h="82">
                <a:moveTo>
                  <a:pt x="0" y="82"/>
                </a:moveTo>
                <a:lnTo>
                  <a:pt x="121" y="82"/>
                </a:lnTo>
                <a:lnTo>
                  <a:pt x="639" y="0"/>
                </a:lnTo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4" name="Line 72"/>
          <p:cNvSpPr>
            <a:spLocks noChangeShapeType="1"/>
          </p:cNvSpPr>
          <p:nvPr/>
        </p:nvSpPr>
        <p:spPr bwMode="auto">
          <a:xfrm flipH="1">
            <a:off x="6942138" y="5126038"/>
            <a:ext cx="49847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5" name="Freeform 73"/>
          <p:cNvSpPr>
            <a:spLocks/>
          </p:cNvSpPr>
          <p:nvPr/>
        </p:nvSpPr>
        <p:spPr bwMode="auto">
          <a:xfrm>
            <a:off x="6450013" y="4784725"/>
            <a:ext cx="258762" cy="117475"/>
          </a:xfrm>
          <a:custGeom>
            <a:avLst/>
            <a:gdLst>
              <a:gd name="T0" fmla="*/ 2147483647 w 327"/>
              <a:gd name="T1" fmla="*/ 0 h 147"/>
              <a:gd name="T2" fmla="*/ 2147483647 w 327"/>
              <a:gd name="T3" fmla="*/ 0 h 147"/>
              <a:gd name="T4" fmla="*/ 0 w 327"/>
              <a:gd name="T5" fmla="*/ 2147483647 h 147"/>
              <a:gd name="T6" fmla="*/ 0 60000 65536"/>
              <a:gd name="T7" fmla="*/ 0 60000 65536"/>
              <a:gd name="T8" fmla="*/ 0 60000 65536"/>
              <a:gd name="T9" fmla="*/ 0 w 327"/>
              <a:gd name="T10" fmla="*/ 0 h 147"/>
              <a:gd name="T11" fmla="*/ 327 w 327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147">
                <a:moveTo>
                  <a:pt x="327" y="0"/>
                </a:moveTo>
                <a:lnTo>
                  <a:pt x="233" y="0"/>
                </a:lnTo>
                <a:lnTo>
                  <a:pt x="0" y="14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Line 74"/>
          <p:cNvSpPr>
            <a:spLocks noChangeShapeType="1"/>
          </p:cNvSpPr>
          <p:nvPr/>
        </p:nvSpPr>
        <p:spPr bwMode="auto">
          <a:xfrm flipH="1">
            <a:off x="5280025" y="6188075"/>
            <a:ext cx="3810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Line 75"/>
          <p:cNvSpPr>
            <a:spLocks noChangeShapeType="1"/>
          </p:cNvSpPr>
          <p:nvPr/>
        </p:nvSpPr>
        <p:spPr bwMode="auto">
          <a:xfrm flipH="1">
            <a:off x="5427663" y="6053138"/>
            <a:ext cx="2333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8" name="Line 76"/>
          <p:cNvSpPr>
            <a:spLocks noChangeShapeType="1"/>
          </p:cNvSpPr>
          <p:nvPr/>
        </p:nvSpPr>
        <p:spPr bwMode="auto">
          <a:xfrm flipH="1">
            <a:off x="5359400" y="6303963"/>
            <a:ext cx="3016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9" name="Line 77"/>
          <p:cNvSpPr>
            <a:spLocks noChangeShapeType="1"/>
          </p:cNvSpPr>
          <p:nvPr/>
        </p:nvSpPr>
        <p:spPr bwMode="auto">
          <a:xfrm flipH="1">
            <a:off x="6994525" y="4589463"/>
            <a:ext cx="6858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0" name="Line 78"/>
          <p:cNvSpPr>
            <a:spLocks noChangeShapeType="1"/>
          </p:cNvSpPr>
          <p:nvPr/>
        </p:nvSpPr>
        <p:spPr bwMode="auto">
          <a:xfrm flipV="1">
            <a:off x="7132638" y="5478463"/>
            <a:ext cx="374650" cy="1968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1" name="Freeform 79"/>
          <p:cNvSpPr>
            <a:spLocks/>
          </p:cNvSpPr>
          <p:nvPr/>
        </p:nvSpPr>
        <p:spPr bwMode="auto">
          <a:xfrm>
            <a:off x="7015163" y="5435600"/>
            <a:ext cx="352425" cy="239713"/>
          </a:xfrm>
          <a:custGeom>
            <a:avLst/>
            <a:gdLst>
              <a:gd name="T0" fmla="*/ 0 w 446"/>
              <a:gd name="T1" fmla="*/ 2147483647 h 302"/>
              <a:gd name="T2" fmla="*/ 2147483647 w 446"/>
              <a:gd name="T3" fmla="*/ 2147483647 h 302"/>
              <a:gd name="T4" fmla="*/ 2147483647 w 446"/>
              <a:gd name="T5" fmla="*/ 0 h 302"/>
              <a:gd name="T6" fmla="*/ 0 60000 65536"/>
              <a:gd name="T7" fmla="*/ 0 60000 65536"/>
              <a:gd name="T8" fmla="*/ 0 60000 65536"/>
              <a:gd name="T9" fmla="*/ 0 w 446"/>
              <a:gd name="T10" fmla="*/ 0 h 302"/>
              <a:gd name="T11" fmla="*/ 446 w 446"/>
              <a:gd name="T12" fmla="*/ 302 h 3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" h="302">
                <a:moveTo>
                  <a:pt x="0" y="302"/>
                </a:moveTo>
                <a:lnTo>
                  <a:pt x="150" y="302"/>
                </a:lnTo>
                <a:lnTo>
                  <a:pt x="446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2" name="Freeform 80"/>
          <p:cNvSpPr>
            <a:spLocks/>
          </p:cNvSpPr>
          <p:nvPr/>
        </p:nvSpPr>
        <p:spPr bwMode="auto">
          <a:xfrm>
            <a:off x="7024688" y="5340350"/>
            <a:ext cx="508000" cy="66675"/>
          </a:xfrm>
          <a:custGeom>
            <a:avLst/>
            <a:gdLst>
              <a:gd name="T0" fmla="*/ 0 w 639"/>
              <a:gd name="T1" fmla="*/ 2147483647 h 82"/>
              <a:gd name="T2" fmla="*/ 2147483647 w 639"/>
              <a:gd name="T3" fmla="*/ 2147483647 h 82"/>
              <a:gd name="T4" fmla="*/ 2147483647 w 639"/>
              <a:gd name="T5" fmla="*/ 0 h 82"/>
              <a:gd name="T6" fmla="*/ 0 60000 65536"/>
              <a:gd name="T7" fmla="*/ 0 60000 65536"/>
              <a:gd name="T8" fmla="*/ 0 60000 65536"/>
              <a:gd name="T9" fmla="*/ 0 w 639"/>
              <a:gd name="T10" fmla="*/ 0 h 82"/>
              <a:gd name="T11" fmla="*/ 639 w 639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9" h="82">
                <a:moveTo>
                  <a:pt x="0" y="82"/>
                </a:moveTo>
                <a:lnTo>
                  <a:pt x="121" y="82"/>
                </a:lnTo>
                <a:lnTo>
                  <a:pt x="63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3" name="Line 81"/>
          <p:cNvSpPr>
            <a:spLocks noChangeShapeType="1"/>
          </p:cNvSpPr>
          <p:nvPr/>
        </p:nvSpPr>
        <p:spPr bwMode="auto">
          <a:xfrm flipH="1">
            <a:off x="6942138" y="5122863"/>
            <a:ext cx="4984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Line 82"/>
          <p:cNvSpPr>
            <a:spLocks noChangeShapeType="1"/>
          </p:cNvSpPr>
          <p:nvPr/>
        </p:nvSpPr>
        <p:spPr bwMode="auto">
          <a:xfrm flipH="1" flipV="1">
            <a:off x="5942013" y="5637213"/>
            <a:ext cx="663575" cy="396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5" name="Rectangle 83"/>
          <p:cNvSpPr>
            <a:spLocks noChangeArrowheads="1"/>
          </p:cNvSpPr>
          <p:nvPr/>
        </p:nvSpPr>
        <p:spPr bwMode="auto">
          <a:xfrm>
            <a:off x="4745038" y="578802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4636" name="Rectangle 85"/>
          <p:cNvSpPr>
            <a:spLocks noChangeArrowheads="1"/>
          </p:cNvSpPr>
          <p:nvPr/>
        </p:nvSpPr>
        <p:spPr bwMode="auto">
          <a:xfrm>
            <a:off x="7162800" y="5788025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4637" name="Freeform 89"/>
          <p:cNvSpPr>
            <a:spLocks/>
          </p:cNvSpPr>
          <p:nvPr/>
        </p:nvSpPr>
        <p:spPr bwMode="auto">
          <a:xfrm>
            <a:off x="6388100" y="4887913"/>
            <a:ext cx="71438" cy="58737"/>
          </a:xfrm>
          <a:custGeom>
            <a:avLst/>
            <a:gdLst>
              <a:gd name="T0" fmla="*/ 0 w 91"/>
              <a:gd name="T1" fmla="*/ 2147483647 h 73"/>
              <a:gd name="T2" fmla="*/ 2147483647 w 91"/>
              <a:gd name="T3" fmla="*/ 0 h 73"/>
              <a:gd name="T4" fmla="*/ 2147483647 w 91"/>
              <a:gd name="T5" fmla="*/ 2147483647 h 73"/>
              <a:gd name="T6" fmla="*/ 2147483647 w 91"/>
              <a:gd name="T7" fmla="*/ 2147483647 h 7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73"/>
              <a:gd name="T14" fmla="*/ 91 w 9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73">
                <a:moveTo>
                  <a:pt x="0" y="31"/>
                </a:moveTo>
                <a:lnTo>
                  <a:pt x="68" y="0"/>
                </a:lnTo>
                <a:lnTo>
                  <a:pt x="91" y="41"/>
                </a:lnTo>
                <a:lnTo>
                  <a:pt x="23" y="7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8" name="Line 90"/>
          <p:cNvSpPr>
            <a:spLocks noChangeShapeType="1"/>
          </p:cNvSpPr>
          <p:nvPr/>
        </p:nvSpPr>
        <p:spPr bwMode="auto">
          <a:xfrm flipH="1" flipV="1">
            <a:off x="7105650" y="4784725"/>
            <a:ext cx="417513" cy="142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9" name="Freeform 91"/>
          <p:cNvSpPr>
            <a:spLocks/>
          </p:cNvSpPr>
          <p:nvPr/>
        </p:nvSpPr>
        <p:spPr bwMode="auto">
          <a:xfrm>
            <a:off x="6954838" y="4783138"/>
            <a:ext cx="569912" cy="14287"/>
          </a:xfrm>
          <a:custGeom>
            <a:avLst/>
            <a:gdLst>
              <a:gd name="T0" fmla="*/ 2147483647 w 719"/>
              <a:gd name="T1" fmla="*/ 2147483647 h 19"/>
              <a:gd name="T2" fmla="*/ 2147483647 w 719"/>
              <a:gd name="T3" fmla="*/ 0 h 19"/>
              <a:gd name="T4" fmla="*/ 0 w 719"/>
              <a:gd name="T5" fmla="*/ 0 h 19"/>
              <a:gd name="T6" fmla="*/ 0 60000 65536"/>
              <a:gd name="T7" fmla="*/ 0 60000 65536"/>
              <a:gd name="T8" fmla="*/ 0 60000 65536"/>
              <a:gd name="T9" fmla="*/ 0 w 719"/>
              <a:gd name="T10" fmla="*/ 0 h 19"/>
              <a:gd name="T11" fmla="*/ 719 w 71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9" h="19">
                <a:moveTo>
                  <a:pt x="719" y="19"/>
                </a:moveTo>
                <a:lnTo>
                  <a:pt x="194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0" name="Freeform 92"/>
          <p:cNvSpPr>
            <a:spLocks/>
          </p:cNvSpPr>
          <p:nvPr/>
        </p:nvSpPr>
        <p:spPr bwMode="auto">
          <a:xfrm>
            <a:off x="6221413" y="4316413"/>
            <a:ext cx="36512" cy="747712"/>
          </a:xfrm>
          <a:custGeom>
            <a:avLst/>
            <a:gdLst>
              <a:gd name="T0" fmla="*/ 0 w 46"/>
              <a:gd name="T1" fmla="*/ 0 h 941"/>
              <a:gd name="T2" fmla="*/ 2147483647 w 46"/>
              <a:gd name="T3" fmla="*/ 0 h 941"/>
              <a:gd name="T4" fmla="*/ 2147483647 w 46"/>
              <a:gd name="T5" fmla="*/ 2147483647 h 941"/>
              <a:gd name="T6" fmla="*/ 0 w 46"/>
              <a:gd name="T7" fmla="*/ 2147483647 h 941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941"/>
              <a:gd name="T14" fmla="*/ 46 w 46"/>
              <a:gd name="T15" fmla="*/ 941 h 9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941">
                <a:moveTo>
                  <a:pt x="0" y="0"/>
                </a:moveTo>
                <a:lnTo>
                  <a:pt x="46" y="0"/>
                </a:lnTo>
                <a:lnTo>
                  <a:pt x="46" y="941"/>
                </a:lnTo>
                <a:lnTo>
                  <a:pt x="0" y="94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1" name="Freeform 93"/>
          <p:cNvSpPr>
            <a:spLocks/>
          </p:cNvSpPr>
          <p:nvPr/>
        </p:nvSpPr>
        <p:spPr bwMode="auto">
          <a:xfrm>
            <a:off x="7683500" y="4314825"/>
            <a:ext cx="50800" cy="635000"/>
          </a:xfrm>
          <a:custGeom>
            <a:avLst/>
            <a:gdLst>
              <a:gd name="T0" fmla="*/ 2147483647 w 63"/>
              <a:gd name="T1" fmla="*/ 0 h 801"/>
              <a:gd name="T2" fmla="*/ 0 w 63"/>
              <a:gd name="T3" fmla="*/ 0 h 801"/>
              <a:gd name="T4" fmla="*/ 0 w 63"/>
              <a:gd name="T5" fmla="*/ 2147483647 h 801"/>
              <a:gd name="T6" fmla="*/ 2147483647 w 63"/>
              <a:gd name="T7" fmla="*/ 2147483647 h 801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801"/>
              <a:gd name="T14" fmla="*/ 63 w 63"/>
              <a:gd name="T15" fmla="*/ 801 h 8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801">
                <a:moveTo>
                  <a:pt x="63" y="0"/>
                </a:moveTo>
                <a:lnTo>
                  <a:pt x="0" y="0"/>
                </a:lnTo>
                <a:lnTo>
                  <a:pt x="0" y="801"/>
                </a:lnTo>
                <a:lnTo>
                  <a:pt x="63" y="80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2" name="Line 94"/>
          <p:cNvSpPr>
            <a:spLocks noChangeShapeType="1"/>
          </p:cNvSpPr>
          <p:nvPr/>
        </p:nvSpPr>
        <p:spPr bwMode="auto">
          <a:xfrm flipH="1">
            <a:off x="6261100" y="4586288"/>
            <a:ext cx="446088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3" name="Line 95"/>
          <p:cNvSpPr>
            <a:spLocks noChangeShapeType="1"/>
          </p:cNvSpPr>
          <p:nvPr/>
        </p:nvSpPr>
        <p:spPr bwMode="auto">
          <a:xfrm flipH="1">
            <a:off x="6953250" y="4586288"/>
            <a:ext cx="72866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4" name="Freeform 96"/>
          <p:cNvSpPr>
            <a:spLocks/>
          </p:cNvSpPr>
          <p:nvPr/>
        </p:nvSpPr>
        <p:spPr bwMode="auto">
          <a:xfrm>
            <a:off x="7515225" y="4786313"/>
            <a:ext cx="46038" cy="46037"/>
          </a:xfrm>
          <a:custGeom>
            <a:avLst/>
            <a:gdLst>
              <a:gd name="T0" fmla="*/ 2147483647 w 60"/>
              <a:gd name="T1" fmla="*/ 2147483647 h 60"/>
              <a:gd name="T2" fmla="*/ 2147483647 w 60"/>
              <a:gd name="T3" fmla="*/ 0 h 60"/>
              <a:gd name="T4" fmla="*/ 0 w 60"/>
              <a:gd name="T5" fmla="*/ 2147483647 h 60"/>
              <a:gd name="T6" fmla="*/ 2147483647 w 60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60" y="31"/>
                </a:moveTo>
                <a:lnTo>
                  <a:pt x="25" y="0"/>
                </a:lnTo>
                <a:lnTo>
                  <a:pt x="0" y="31"/>
                </a:lnTo>
                <a:lnTo>
                  <a:pt x="35" y="6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45" name="Rectangle 97"/>
          <p:cNvSpPr>
            <a:spLocks noChangeArrowheads="1"/>
          </p:cNvSpPr>
          <p:nvPr/>
        </p:nvSpPr>
        <p:spPr bwMode="auto">
          <a:xfrm>
            <a:off x="6724650" y="4546600"/>
            <a:ext cx="215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Osteon</a:t>
            </a:r>
            <a:endParaRPr lang="en-US" altLang="en-US" b="1">
              <a:latin typeface="Arial" charset="0"/>
            </a:endParaRPr>
          </a:p>
        </p:txBody>
      </p:sp>
      <p:sp>
        <p:nvSpPr>
          <p:cNvPr id="24646" name="Rectangle 55"/>
          <p:cNvSpPr>
            <a:spLocks noChangeArrowheads="1"/>
          </p:cNvSpPr>
          <p:nvPr/>
        </p:nvSpPr>
        <p:spPr bwMode="auto">
          <a:xfrm>
            <a:off x="5095875" y="4110038"/>
            <a:ext cx="28257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00">
                <a:latin typeface="Arial" charset="0"/>
                <a:cs typeface="Arial" charset="0"/>
              </a:rPr>
              <a:t>Copyright © The McGraw-Hill Companies, Inc. Permission required for reproduction or display</a:t>
            </a:r>
          </a:p>
        </p:txBody>
      </p:sp>
      <p:sp>
        <p:nvSpPr>
          <p:cNvPr id="24647" name="Rectangle 57"/>
          <p:cNvSpPr>
            <a:spLocks noChangeArrowheads="1"/>
          </p:cNvSpPr>
          <p:nvPr/>
        </p:nvSpPr>
        <p:spPr bwMode="auto">
          <a:xfrm>
            <a:off x="5656263" y="6486525"/>
            <a:ext cx="20685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500">
                <a:latin typeface="Arial" charset="0"/>
                <a:cs typeface="Arial" charset="0"/>
              </a:rPr>
              <a:t>b: © The McGraw-Hill Companies, Inc./Dennis Strete, photographer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8606"/>
            <a:ext cx="9125314" cy="36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1" y="7088"/>
            <a:ext cx="393223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296150" cy="404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9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7B2DF0-7C75-42F7-86B1-7737BBC564D5}" type="slidenum">
              <a:rPr lang="en-US" altLang="en-US" sz="1400" smtClean="0"/>
              <a:pPr eaLnBrk="1" hangingPunct="1"/>
              <a:t>13</a:t>
            </a:fld>
            <a:endParaRPr lang="en-US" altLang="en-US" sz="1400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7295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84600"/>
            <a:ext cx="57150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769938" y="327025"/>
            <a:ext cx="3282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Elastic connective tissue 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393700" y="3275013"/>
            <a:ext cx="287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Osseous / Bone tissue</a:t>
            </a:r>
          </a:p>
        </p:txBody>
      </p:sp>
    </p:spTree>
    <p:extLst>
      <p:ext uri="{BB962C8B-B14F-4D97-AF65-F5344CB8AC3E}">
        <p14:creationId xmlns:p14="http://schemas.microsoft.com/office/powerpoint/2010/main" val="35240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F739D2-F15C-4DAA-BD9C-E6292BF7C91C}" type="slidenum">
              <a:rPr lang="en-US" altLang="en-US" sz="1400" smtClean="0"/>
              <a:pPr eaLnBrk="1" hangingPunct="1"/>
              <a:t>14</a:t>
            </a:fld>
            <a:endParaRPr lang="en-US" altLang="en-US" sz="1400" smtClean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81000" y="2743200"/>
            <a:ext cx="38576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Cartilage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Rigid matrix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Chondrocytes in lacunae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Poor blood supply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Three (3) types: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Hyaline Cartilage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Elastic Cartilage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Fibrocartilage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79925" y="1489075"/>
            <a:ext cx="4156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  <a:cs typeface="Arial" charset="0"/>
              </a:rPr>
              <a:t>Hyaline cartilage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Most abundant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Ends of bones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Nose, respiratory passages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Embryonic skeleton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495800" y="3394075"/>
            <a:ext cx="31559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  <a:cs typeface="Arial" charset="0"/>
              </a:rPr>
              <a:t>Elastic cartilage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Flexible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External ear, larynx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4443413" y="4724400"/>
            <a:ext cx="4479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  <a:cs typeface="Arial" charset="0"/>
              </a:rPr>
              <a:t>Fibrocartilage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Very tough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Shock absorber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Intervertebral discs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  <a:cs typeface="Arial" charset="0"/>
              </a:rPr>
              <a:t> Pads of knee and pelvic girdle</a:t>
            </a: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V="1">
            <a:off x="3124200" y="2209800"/>
            <a:ext cx="1295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3733800" y="39624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3429000" y="5334000"/>
            <a:ext cx="9144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09713"/>
            <a:ext cx="79914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89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1638"/>
            <a:ext cx="80772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06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3" y="1228725"/>
            <a:ext cx="9052337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61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BD3739-3420-477E-B51E-0A470A4C0D4D}" type="slidenum">
              <a:rPr lang="en-US" altLang="en-US" sz="1400" smtClean="0"/>
              <a:pPr eaLnBrk="1" hangingPunct="1"/>
              <a:t>18</a:t>
            </a:fld>
            <a:endParaRPr lang="en-US" altLang="en-US" sz="1400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667000" y="1392238"/>
            <a:ext cx="420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accent2"/>
                </a:solidFill>
                <a:latin typeface="Arial" charset="0"/>
                <a:cs typeface="Arial" charset="0"/>
              </a:rPr>
              <a:t>Three (3) types of cartilage: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514475" y="3811588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/>
              <a:t>Hyaline Cartilage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5943600" y="3833813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/>
              <a:t>Elastic Cartilage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3686175" y="6516688"/>
            <a:ext cx="1752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/>
              <a:t>Fibrocartilage</a:t>
            </a:r>
          </a:p>
        </p:txBody>
      </p:sp>
      <p:pic>
        <p:nvPicPr>
          <p:cNvPr id="27656" name="Picture 13" descr="shi25707_05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909763"/>
            <a:ext cx="42862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18"/>
          <p:cNvSpPr>
            <a:spLocks noChangeArrowheads="1"/>
          </p:cNvSpPr>
          <p:nvPr/>
        </p:nvSpPr>
        <p:spPr bwMode="auto">
          <a:xfrm>
            <a:off x="2062163" y="2752725"/>
            <a:ext cx="387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Chondrocyte</a:t>
            </a:r>
            <a:endParaRPr lang="en-US" altLang="en-US" b="1">
              <a:latin typeface="Arial" charset="0"/>
            </a:endParaRPr>
          </a:p>
        </p:txBody>
      </p:sp>
      <p:sp>
        <p:nvSpPr>
          <p:cNvPr id="27658" name="Rectangle 19"/>
          <p:cNvSpPr>
            <a:spLocks noChangeArrowheads="1"/>
          </p:cNvSpPr>
          <p:nvPr/>
        </p:nvSpPr>
        <p:spPr bwMode="auto">
          <a:xfrm>
            <a:off x="2068513" y="2355850"/>
            <a:ext cx="244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altLang="en-US" b="1">
              <a:latin typeface="Arial" charset="0"/>
            </a:endParaRPr>
          </a:p>
        </p:txBody>
      </p:sp>
      <p:sp>
        <p:nvSpPr>
          <p:cNvPr id="27659" name="Rectangle 20"/>
          <p:cNvSpPr>
            <a:spLocks noChangeArrowheads="1"/>
          </p:cNvSpPr>
          <p:nvPr/>
        </p:nvSpPr>
        <p:spPr bwMode="auto">
          <a:xfrm>
            <a:off x="2068513" y="2911475"/>
            <a:ext cx="3794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Extracellular</a:t>
            </a:r>
          </a:p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27660" name="Line 22"/>
          <p:cNvSpPr>
            <a:spLocks noChangeShapeType="1"/>
          </p:cNvSpPr>
          <p:nvPr/>
        </p:nvSpPr>
        <p:spPr bwMode="auto">
          <a:xfrm flipH="1">
            <a:off x="838200" y="2794000"/>
            <a:ext cx="12207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Freeform 23"/>
          <p:cNvSpPr>
            <a:spLocks/>
          </p:cNvSpPr>
          <p:nvPr/>
        </p:nvSpPr>
        <p:spPr bwMode="auto">
          <a:xfrm>
            <a:off x="823913" y="2390775"/>
            <a:ext cx="1235075" cy="347663"/>
          </a:xfrm>
          <a:custGeom>
            <a:avLst/>
            <a:gdLst>
              <a:gd name="T0" fmla="*/ 2147483647 w 778"/>
              <a:gd name="T1" fmla="*/ 0 h 219"/>
              <a:gd name="T2" fmla="*/ 2147483647 w 778"/>
              <a:gd name="T3" fmla="*/ 2147483647 h 219"/>
              <a:gd name="T4" fmla="*/ 0 w 778"/>
              <a:gd name="T5" fmla="*/ 2147483647 h 219"/>
              <a:gd name="T6" fmla="*/ 0 60000 65536"/>
              <a:gd name="T7" fmla="*/ 0 60000 65536"/>
              <a:gd name="T8" fmla="*/ 0 60000 65536"/>
              <a:gd name="T9" fmla="*/ 0 w 778"/>
              <a:gd name="T10" fmla="*/ 0 h 219"/>
              <a:gd name="T11" fmla="*/ 778 w 778"/>
              <a:gd name="T12" fmla="*/ 219 h 2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219">
                <a:moveTo>
                  <a:pt x="778" y="0"/>
                </a:moveTo>
                <a:lnTo>
                  <a:pt x="662" y="1"/>
                </a:lnTo>
                <a:lnTo>
                  <a:pt x="0" y="21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Freeform 24"/>
          <p:cNvSpPr>
            <a:spLocks/>
          </p:cNvSpPr>
          <p:nvPr/>
        </p:nvSpPr>
        <p:spPr bwMode="auto">
          <a:xfrm>
            <a:off x="946150" y="2574925"/>
            <a:ext cx="1112838" cy="174625"/>
          </a:xfrm>
          <a:custGeom>
            <a:avLst/>
            <a:gdLst>
              <a:gd name="T0" fmla="*/ 2147483647 w 701"/>
              <a:gd name="T1" fmla="*/ 0 h 110"/>
              <a:gd name="T2" fmla="*/ 2147483647 w 701"/>
              <a:gd name="T3" fmla="*/ 2147483647 h 110"/>
              <a:gd name="T4" fmla="*/ 0 w 701"/>
              <a:gd name="T5" fmla="*/ 2147483647 h 110"/>
              <a:gd name="T6" fmla="*/ 0 60000 65536"/>
              <a:gd name="T7" fmla="*/ 0 60000 65536"/>
              <a:gd name="T8" fmla="*/ 0 60000 65536"/>
              <a:gd name="T9" fmla="*/ 0 w 701"/>
              <a:gd name="T10" fmla="*/ 0 h 110"/>
              <a:gd name="T11" fmla="*/ 701 w 701"/>
              <a:gd name="T12" fmla="*/ 110 h 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1" h="110">
                <a:moveTo>
                  <a:pt x="701" y="0"/>
                </a:moveTo>
                <a:lnTo>
                  <a:pt x="585" y="1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25"/>
          <p:cNvSpPr>
            <a:spLocks noChangeShapeType="1"/>
          </p:cNvSpPr>
          <p:nvPr/>
        </p:nvSpPr>
        <p:spPr bwMode="auto">
          <a:xfrm flipH="1">
            <a:off x="1449388" y="2947988"/>
            <a:ext cx="6096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 flipH="1">
            <a:off x="2446338" y="2795588"/>
            <a:ext cx="709612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27"/>
          <p:cNvSpPr>
            <a:spLocks noChangeShapeType="1"/>
          </p:cNvSpPr>
          <p:nvPr/>
        </p:nvSpPr>
        <p:spPr bwMode="auto">
          <a:xfrm flipH="1">
            <a:off x="2425700" y="2951163"/>
            <a:ext cx="492125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28"/>
          <p:cNvSpPr>
            <a:spLocks noChangeShapeType="1"/>
          </p:cNvSpPr>
          <p:nvPr/>
        </p:nvSpPr>
        <p:spPr bwMode="auto">
          <a:xfrm flipH="1">
            <a:off x="2446338" y="2794000"/>
            <a:ext cx="7096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29"/>
          <p:cNvSpPr>
            <a:spLocks/>
          </p:cNvSpPr>
          <p:nvPr/>
        </p:nvSpPr>
        <p:spPr bwMode="auto">
          <a:xfrm>
            <a:off x="2320925" y="2390775"/>
            <a:ext cx="882650" cy="365125"/>
          </a:xfrm>
          <a:custGeom>
            <a:avLst/>
            <a:gdLst>
              <a:gd name="T0" fmla="*/ 0 w 556"/>
              <a:gd name="T1" fmla="*/ 2147483647 h 230"/>
              <a:gd name="T2" fmla="*/ 2147483647 w 556"/>
              <a:gd name="T3" fmla="*/ 0 h 230"/>
              <a:gd name="T4" fmla="*/ 2147483647 w 556"/>
              <a:gd name="T5" fmla="*/ 2147483647 h 230"/>
              <a:gd name="T6" fmla="*/ 0 60000 65536"/>
              <a:gd name="T7" fmla="*/ 0 60000 65536"/>
              <a:gd name="T8" fmla="*/ 0 60000 65536"/>
              <a:gd name="T9" fmla="*/ 0 w 556"/>
              <a:gd name="T10" fmla="*/ 0 h 230"/>
              <a:gd name="T11" fmla="*/ 556 w 556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230">
                <a:moveTo>
                  <a:pt x="0" y="1"/>
                </a:moveTo>
                <a:lnTo>
                  <a:pt x="98" y="0"/>
                </a:lnTo>
                <a:lnTo>
                  <a:pt x="556" y="23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30"/>
          <p:cNvSpPr>
            <a:spLocks/>
          </p:cNvSpPr>
          <p:nvPr/>
        </p:nvSpPr>
        <p:spPr bwMode="auto">
          <a:xfrm>
            <a:off x="2320925" y="2390775"/>
            <a:ext cx="882650" cy="361950"/>
          </a:xfrm>
          <a:custGeom>
            <a:avLst/>
            <a:gdLst>
              <a:gd name="T0" fmla="*/ 0 w 556"/>
              <a:gd name="T1" fmla="*/ 0 h 228"/>
              <a:gd name="T2" fmla="*/ 2147483647 w 556"/>
              <a:gd name="T3" fmla="*/ 0 h 228"/>
              <a:gd name="T4" fmla="*/ 2147483647 w 556"/>
              <a:gd name="T5" fmla="*/ 2147483647 h 228"/>
              <a:gd name="T6" fmla="*/ 0 60000 65536"/>
              <a:gd name="T7" fmla="*/ 0 60000 65536"/>
              <a:gd name="T8" fmla="*/ 0 60000 65536"/>
              <a:gd name="T9" fmla="*/ 0 w 556"/>
              <a:gd name="T10" fmla="*/ 0 h 228"/>
              <a:gd name="T11" fmla="*/ 556 w 556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228">
                <a:moveTo>
                  <a:pt x="0" y="0"/>
                </a:moveTo>
                <a:lnTo>
                  <a:pt x="104" y="0"/>
                </a:lnTo>
                <a:lnTo>
                  <a:pt x="556" y="22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Freeform 31"/>
          <p:cNvSpPr>
            <a:spLocks/>
          </p:cNvSpPr>
          <p:nvPr/>
        </p:nvSpPr>
        <p:spPr bwMode="auto">
          <a:xfrm>
            <a:off x="2320925" y="2576513"/>
            <a:ext cx="788988" cy="158750"/>
          </a:xfrm>
          <a:custGeom>
            <a:avLst/>
            <a:gdLst>
              <a:gd name="T0" fmla="*/ 0 w 497"/>
              <a:gd name="T1" fmla="*/ 2147483647 h 100"/>
              <a:gd name="T2" fmla="*/ 2147483647 w 497"/>
              <a:gd name="T3" fmla="*/ 0 h 100"/>
              <a:gd name="T4" fmla="*/ 2147483647 w 497"/>
              <a:gd name="T5" fmla="*/ 2147483647 h 100"/>
              <a:gd name="T6" fmla="*/ 0 60000 65536"/>
              <a:gd name="T7" fmla="*/ 0 60000 65536"/>
              <a:gd name="T8" fmla="*/ 0 60000 65536"/>
              <a:gd name="T9" fmla="*/ 0 w 497"/>
              <a:gd name="T10" fmla="*/ 0 h 100"/>
              <a:gd name="T11" fmla="*/ 497 w 497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100">
                <a:moveTo>
                  <a:pt x="0" y="3"/>
                </a:moveTo>
                <a:lnTo>
                  <a:pt x="54" y="0"/>
                </a:lnTo>
                <a:lnTo>
                  <a:pt x="497" y="10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Freeform 32"/>
          <p:cNvSpPr>
            <a:spLocks/>
          </p:cNvSpPr>
          <p:nvPr/>
        </p:nvSpPr>
        <p:spPr bwMode="auto">
          <a:xfrm>
            <a:off x="2305050" y="2576513"/>
            <a:ext cx="804863" cy="157162"/>
          </a:xfrm>
          <a:custGeom>
            <a:avLst/>
            <a:gdLst>
              <a:gd name="T0" fmla="*/ 0 w 507"/>
              <a:gd name="T1" fmla="*/ 0 h 99"/>
              <a:gd name="T2" fmla="*/ 2147483647 w 507"/>
              <a:gd name="T3" fmla="*/ 0 h 99"/>
              <a:gd name="T4" fmla="*/ 2147483647 w 507"/>
              <a:gd name="T5" fmla="*/ 2147483647 h 99"/>
              <a:gd name="T6" fmla="*/ 0 60000 65536"/>
              <a:gd name="T7" fmla="*/ 0 60000 65536"/>
              <a:gd name="T8" fmla="*/ 0 60000 65536"/>
              <a:gd name="T9" fmla="*/ 0 w 507"/>
              <a:gd name="T10" fmla="*/ 0 h 99"/>
              <a:gd name="T11" fmla="*/ 507 w 507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7" h="99">
                <a:moveTo>
                  <a:pt x="0" y="0"/>
                </a:moveTo>
                <a:lnTo>
                  <a:pt x="70" y="0"/>
                </a:lnTo>
                <a:lnTo>
                  <a:pt x="507" y="99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33"/>
          <p:cNvSpPr>
            <a:spLocks noChangeShapeType="1"/>
          </p:cNvSpPr>
          <p:nvPr/>
        </p:nvSpPr>
        <p:spPr bwMode="auto">
          <a:xfrm flipH="1">
            <a:off x="2457450" y="2947988"/>
            <a:ext cx="4603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Rectangle 34"/>
          <p:cNvSpPr>
            <a:spLocks noChangeArrowheads="1"/>
          </p:cNvSpPr>
          <p:nvPr/>
        </p:nvSpPr>
        <p:spPr bwMode="auto">
          <a:xfrm>
            <a:off x="139700" y="314642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2533650" y="3146425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7674" name="Rectangle 38"/>
          <p:cNvSpPr>
            <a:spLocks noChangeArrowheads="1"/>
          </p:cNvSpPr>
          <p:nvPr/>
        </p:nvSpPr>
        <p:spPr bwMode="auto">
          <a:xfrm>
            <a:off x="2068513" y="2536825"/>
            <a:ext cx="219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Lacuna</a:t>
            </a:r>
            <a:endParaRPr lang="en-US" altLang="en-US" b="1">
              <a:latin typeface="Arial" charset="0"/>
            </a:endParaRPr>
          </a:p>
        </p:txBody>
      </p:sp>
      <p:sp>
        <p:nvSpPr>
          <p:cNvPr id="27675" name="Rectangle 5"/>
          <p:cNvSpPr>
            <a:spLocks noChangeArrowheads="1"/>
          </p:cNvSpPr>
          <p:nvPr/>
        </p:nvSpPr>
        <p:spPr bwMode="auto">
          <a:xfrm>
            <a:off x="1106488" y="1833563"/>
            <a:ext cx="2327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7676" name="Rectangle 5"/>
          <p:cNvSpPr>
            <a:spLocks noChangeArrowheads="1"/>
          </p:cNvSpPr>
          <p:nvPr/>
        </p:nvSpPr>
        <p:spPr bwMode="auto">
          <a:xfrm>
            <a:off x="1465263" y="3657600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b: © The McGraw-Hill Companies, Inc./Al Telser, photographer</a:t>
            </a:r>
          </a:p>
        </p:txBody>
      </p:sp>
      <p:pic>
        <p:nvPicPr>
          <p:cNvPr id="27677" name="Picture 41" descr="shi25707_05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000250"/>
            <a:ext cx="44053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8" name="Rectangle 45"/>
          <p:cNvSpPr>
            <a:spLocks noChangeArrowheads="1"/>
          </p:cNvSpPr>
          <p:nvPr/>
        </p:nvSpPr>
        <p:spPr bwMode="auto">
          <a:xfrm>
            <a:off x="6615113" y="2760663"/>
            <a:ext cx="3873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Chondrocyte</a:t>
            </a:r>
            <a:endParaRPr lang="en-US" altLang="en-US" b="1">
              <a:latin typeface="Arial" charset="0"/>
            </a:endParaRPr>
          </a:p>
        </p:txBody>
      </p:sp>
      <p:sp>
        <p:nvSpPr>
          <p:cNvPr id="27679" name="Rectangle 46"/>
          <p:cNvSpPr>
            <a:spLocks noChangeArrowheads="1"/>
          </p:cNvSpPr>
          <p:nvPr/>
        </p:nvSpPr>
        <p:spPr bwMode="auto">
          <a:xfrm>
            <a:off x="6619875" y="2155825"/>
            <a:ext cx="3921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Elastic fibers</a:t>
            </a:r>
            <a:endParaRPr lang="en-US" altLang="en-US" b="1">
              <a:latin typeface="Arial" charset="0"/>
            </a:endParaRPr>
          </a:p>
        </p:txBody>
      </p:sp>
      <p:sp>
        <p:nvSpPr>
          <p:cNvPr id="27680" name="Freeform 47"/>
          <p:cNvSpPr>
            <a:spLocks/>
          </p:cNvSpPr>
          <p:nvPr/>
        </p:nvSpPr>
        <p:spPr bwMode="auto">
          <a:xfrm>
            <a:off x="7010400" y="2563813"/>
            <a:ext cx="625475" cy="233362"/>
          </a:xfrm>
          <a:custGeom>
            <a:avLst/>
            <a:gdLst>
              <a:gd name="T0" fmla="*/ 0 w 394"/>
              <a:gd name="T1" fmla="*/ 2147483647 h 147"/>
              <a:gd name="T2" fmla="*/ 2147483647 w 394"/>
              <a:gd name="T3" fmla="*/ 2147483647 h 147"/>
              <a:gd name="T4" fmla="*/ 2147483647 w 394"/>
              <a:gd name="T5" fmla="*/ 0 h 147"/>
              <a:gd name="T6" fmla="*/ 0 60000 65536"/>
              <a:gd name="T7" fmla="*/ 0 60000 65536"/>
              <a:gd name="T8" fmla="*/ 0 60000 65536"/>
              <a:gd name="T9" fmla="*/ 0 w 394"/>
              <a:gd name="T10" fmla="*/ 0 h 147"/>
              <a:gd name="T11" fmla="*/ 394 w 394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147">
                <a:moveTo>
                  <a:pt x="0" y="147"/>
                </a:moveTo>
                <a:lnTo>
                  <a:pt x="149" y="145"/>
                </a:lnTo>
                <a:lnTo>
                  <a:pt x="394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8"/>
          <p:cNvSpPr>
            <a:spLocks noChangeShapeType="1"/>
          </p:cNvSpPr>
          <p:nvPr/>
        </p:nvSpPr>
        <p:spPr bwMode="auto">
          <a:xfrm flipH="1" flipV="1">
            <a:off x="7083425" y="2198688"/>
            <a:ext cx="568325" cy="93662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Freeform 49"/>
          <p:cNvSpPr>
            <a:spLocks/>
          </p:cNvSpPr>
          <p:nvPr/>
        </p:nvSpPr>
        <p:spPr bwMode="auto">
          <a:xfrm>
            <a:off x="7018338" y="2146300"/>
            <a:ext cx="665162" cy="52388"/>
          </a:xfrm>
          <a:custGeom>
            <a:avLst/>
            <a:gdLst>
              <a:gd name="T0" fmla="*/ 2147483647 w 419"/>
              <a:gd name="T1" fmla="*/ 0 h 33"/>
              <a:gd name="T2" fmla="*/ 2147483647 w 419"/>
              <a:gd name="T3" fmla="*/ 2147483647 h 33"/>
              <a:gd name="T4" fmla="*/ 0 w 419"/>
              <a:gd name="T5" fmla="*/ 2147483647 h 33"/>
              <a:gd name="T6" fmla="*/ 0 60000 65536"/>
              <a:gd name="T7" fmla="*/ 0 60000 65536"/>
              <a:gd name="T8" fmla="*/ 0 60000 65536"/>
              <a:gd name="T9" fmla="*/ 0 w 419"/>
              <a:gd name="T10" fmla="*/ 0 h 33"/>
              <a:gd name="T11" fmla="*/ 419 w 41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33">
                <a:moveTo>
                  <a:pt x="419" y="0"/>
                </a:moveTo>
                <a:lnTo>
                  <a:pt x="41" y="33"/>
                </a:lnTo>
                <a:lnTo>
                  <a:pt x="0" y="33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50"/>
          <p:cNvSpPr>
            <a:spLocks noChangeShapeType="1"/>
          </p:cNvSpPr>
          <p:nvPr/>
        </p:nvSpPr>
        <p:spPr bwMode="auto">
          <a:xfrm flipH="1">
            <a:off x="6080125" y="2198688"/>
            <a:ext cx="466725" cy="381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Freeform 51"/>
          <p:cNvSpPr>
            <a:spLocks/>
          </p:cNvSpPr>
          <p:nvPr/>
        </p:nvSpPr>
        <p:spPr bwMode="auto">
          <a:xfrm>
            <a:off x="6159500" y="2084388"/>
            <a:ext cx="441325" cy="114300"/>
          </a:xfrm>
          <a:custGeom>
            <a:avLst/>
            <a:gdLst>
              <a:gd name="T0" fmla="*/ 0 w 278"/>
              <a:gd name="T1" fmla="*/ 0 h 72"/>
              <a:gd name="T2" fmla="*/ 2147483647 w 278"/>
              <a:gd name="T3" fmla="*/ 2147483647 h 72"/>
              <a:gd name="T4" fmla="*/ 2147483647 w 278"/>
              <a:gd name="T5" fmla="*/ 2147483647 h 72"/>
              <a:gd name="T6" fmla="*/ 0 60000 65536"/>
              <a:gd name="T7" fmla="*/ 0 60000 65536"/>
              <a:gd name="T8" fmla="*/ 0 60000 65536"/>
              <a:gd name="T9" fmla="*/ 0 w 278"/>
              <a:gd name="T10" fmla="*/ 0 h 72"/>
              <a:gd name="T11" fmla="*/ 278 w 278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72">
                <a:moveTo>
                  <a:pt x="0" y="0"/>
                </a:moveTo>
                <a:lnTo>
                  <a:pt x="244" y="72"/>
                </a:lnTo>
                <a:lnTo>
                  <a:pt x="278" y="72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Freeform 52"/>
          <p:cNvSpPr>
            <a:spLocks/>
          </p:cNvSpPr>
          <p:nvPr/>
        </p:nvSpPr>
        <p:spPr bwMode="auto">
          <a:xfrm>
            <a:off x="7010400" y="2560638"/>
            <a:ext cx="625475" cy="233362"/>
          </a:xfrm>
          <a:custGeom>
            <a:avLst/>
            <a:gdLst>
              <a:gd name="T0" fmla="*/ 0 w 394"/>
              <a:gd name="T1" fmla="*/ 2147483647 h 147"/>
              <a:gd name="T2" fmla="*/ 2147483647 w 394"/>
              <a:gd name="T3" fmla="*/ 2147483647 h 147"/>
              <a:gd name="T4" fmla="*/ 2147483647 w 394"/>
              <a:gd name="T5" fmla="*/ 0 h 147"/>
              <a:gd name="T6" fmla="*/ 0 60000 65536"/>
              <a:gd name="T7" fmla="*/ 0 60000 65536"/>
              <a:gd name="T8" fmla="*/ 0 60000 65536"/>
              <a:gd name="T9" fmla="*/ 0 w 394"/>
              <a:gd name="T10" fmla="*/ 0 h 147"/>
              <a:gd name="T11" fmla="*/ 394 w 394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147">
                <a:moveTo>
                  <a:pt x="0" y="147"/>
                </a:moveTo>
                <a:lnTo>
                  <a:pt x="149" y="146"/>
                </a:lnTo>
                <a:lnTo>
                  <a:pt x="39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Freeform 53"/>
          <p:cNvSpPr>
            <a:spLocks/>
          </p:cNvSpPr>
          <p:nvPr/>
        </p:nvSpPr>
        <p:spPr bwMode="auto">
          <a:xfrm>
            <a:off x="6842125" y="2522538"/>
            <a:ext cx="657225" cy="95250"/>
          </a:xfrm>
          <a:custGeom>
            <a:avLst/>
            <a:gdLst>
              <a:gd name="T0" fmla="*/ 0 w 414"/>
              <a:gd name="T1" fmla="*/ 2147483647 h 60"/>
              <a:gd name="T2" fmla="*/ 2147483647 w 414"/>
              <a:gd name="T3" fmla="*/ 2147483647 h 60"/>
              <a:gd name="T4" fmla="*/ 2147483647 w 414"/>
              <a:gd name="T5" fmla="*/ 0 h 60"/>
              <a:gd name="T6" fmla="*/ 0 60000 65536"/>
              <a:gd name="T7" fmla="*/ 0 60000 65536"/>
              <a:gd name="T8" fmla="*/ 0 60000 65536"/>
              <a:gd name="T9" fmla="*/ 0 w 414"/>
              <a:gd name="T10" fmla="*/ 0 h 60"/>
              <a:gd name="T11" fmla="*/ 414 w 41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60">
                <a:moveTo>
                  <a:pt x="0" y="59"/>
                </a:moveTo>
                <a:lnTo>
                  <a:pt x="124" y="60"/>
                </a:lnTo>
                <a:lnTo>
                  <a:pt x="414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Freeform 54"/>
          <p:cNvSpPr>
            <a:spLocks/>
          </p:cNvSpPr>
          <p:nvPr/>
        </p:nvSpPr>
        <p:spPr bwMode="auto">
          <a:xfrm>
            <a:off x="6850063" y="2519363"/>
            <a:ext cx="649287" cy="96837"/>
          </a:xfrm>
          <a:custGeom>
            <a:avLst/>
            <a:gdLst>
              <a:gd name="T0" fmla="*/ 2147483647 w 409"/>
              <a:gd name="T1" fmla="*/ 0 h 61"/>
              <a:gd name="T2" fmla="*/ 2147483647 w 409"/>
              <a:gd name="T3" fmla="*/ 2147483647 h 61"/>
              <a:gd name="T4" fmla="*/ 0 w 409"/>
              <a:gd name="T5" fmla="*/ 2147483647 h 61"/>
              <a:gd name="T6" fmla="*/ 0 60000 65536"/>
              <a:gd name="T7" fmla="*/ 0 60000 65536"/>
              <a:gd name="T8" fmla="*/ 0 60000 65536"/>
              <a:gd name="T9" fmla="*/ 0 w 409"/>
              <a:gd name="T10" fmla="*/ 0 h 61"/>
              <a:gd name="T11" fmla="*/ 409 w 409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9" h="61">
                <a:moveTo>
                  <a:pt x="409" y="0"/>
                </a:moveTo>
                <a:lnTo>
                  <a:pt x="119" y="61"/>
                </a:lnTo>
                <a:lnTo>
                  <a:pt x="0" y="6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Freeform 55"/>
          <p:cNvSpPr>
            <a:spLocks/>
          </p:cNvSpPr>
          <p:nvPr/>
        </p:nvSpPr>
        <p:spPr bwMode="auto">
          <a:xfrm>
            <a:off x="5060950" y="2554288"/>
            <a:ext cx="1541463" cy="246062"/>
          </a:xfrm>
          <a:custGeom>
            <a:avLst/>
            <a:gdLst>
              <a:gd name="T0" fmla="*/ 2147483647 w 971"/>
              <a:gd name="T1" fmla="*/ 2147483647 h 155"/>
              <a:gd name="T2" fmla="*/ 2147483647 w 971"/>
              <a:gd name="T3" fmla="*/ 2147483647 h 155"/>
              <a:gd name="T4" fmla="*/ 0 w 971"/>
              <a:gd name="T5" fmla="*/ 0 h 155"/>
              <a:gd name="T6" fmla="*/ 0 60000 65536"/>
              <a:gd name="T7" fmla="*/ 0 60000 65536"/>
              <a:gd name="T8" fmla="*/ 0 60000 65536"/>
              <a:gd name="T9" fmla="*/ 0 w 971"/>
              <a:gd name="T10" fmla="*/ 0 h 155"/>
              <a:gd name="T11" fmla="*/ 971 w 971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1" h="155">
                <a:moveTo>
                  <a:pt x="971" y="153"/>
                </a:moveTo>
                <a:lnTo>
                  <a:pt x="232" y="15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Freeform 56"/>
          <p:cNvSpPr>
            <a:spLocks/>
          </p:cNvSpPr>
          <p:nvPr/>
        </p:nvSpPr>
        <p:spPr bwMode="auto">
          <a:xfrm>
            <a:off x="5062538" y="2551113"/>
            <a:ext cx="1541462" cy="247650"/>
          </a:xfrm>
          <a:custGeom>
            <a:avLst/>
            <a:gdLst>
              <a:gd name="T0" fmla="*/ 2147483647 w 971"/>
              <a:gd name="T1" fmla="*/ 2147483647 h 156"/>
              <a:gd name="T2" fmla="*/ 2147483647 w 971"/>
              <a:gd name="T3" fmla="*/ 2147483647 h 156"/>
              <a:gd name="T4" fmla="*/ 0 w 971"/>
              <a:gd name="T5" fmla="*/ 0 h 156"/>
              <a:gd name="T6" fmla="*/ 0 60000 65536"/>
              <a:gd name="T7" fmla="*/ 0 60000 65536"/>
              <a:gd name="T8" fmla="*/ 0 60000 65536"/>
              <a:gd name="T9" fmla="*/ 0 w 971"/>
              <a:gd name="T10" fmla="*/ 0 h 156"/>
              <a:gd name="T11" fmla="*/ 971 w 971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1" h="156">
                <a:moveTo>
                  <a:pt x="971" y="153"/>
                </a:moveTo>
                <a:lnTo>
                  <a:pt x="232" y="15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Freeform 57"/>
          <p:cNvSpPr>
            <a:spLocks/>
          </p:cNvSpPr>
          <p:nvPr/>
        </p:nvSpPr>
        <p:spPr bwMode="auto">
          <a:xfrm>
            <a:off x="5259388" y="2538413"/>
            <a:ext cx="1346200" cy="80962"/>
          </a:xfrm>
          <a:custGeom>
            <a:avLst/>
            <a:gdLst>
              <a:gd name="T0" fmla="*/ 0 w 848"/>
              <a:gd name="T1" fmla="*/ 0 h 51"/>
              <a:gd name="T2" fmla="*/ 2147483647 w 848"/>
              <a:gd name="T3" fmla="*/ 2147483647 h 51"/>
              <a:gd name="T4" fmla="*/ 2147483647 w 848"/>
              <a:gd name="T5" fmla="*/ 2147483647 h 51"/>
              <a:gd name="T6" fmla="*/ 0 60000 65536"/>
              <a:gd name="T7" fmla="*/ 0 60000 65536"/>
              <a:gd name="T8" fmla="*/ 0 60000 65536"/>
              <a:gd name="T9" fmla="*/ 0 w 848"/>
              <a:gd name="T10" fmla="*/ 0 h 51"/>
              <a:gd name="T11" fmla="*/ 848 w 8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51">
                <a:moveTo>
                  <a:pt x="0" y="0"/>
                </a:moveTo>
                <a:lnTo>
                  <a:pt x="170" y="51"/>
                </a:lnTo>
                <a:lnTo>
                  <a:pt x="848" y="51"/>
                </a:lnTo>
              </a:path>
            </a:pathLst>
          </a:cu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Rectangle 58"/>
          <p:cNvSpPr>
            <a:spLocks noChangeArrowheads="1"/>
          </p:cNvSpPr>
          <p:nvPr/>
        </p:nvSpPr>
        <p:spPr bwMode="auto">
          <a:xfrm>
            <a:off x="6615113" y="2436813"/>
            <a:ext cx="244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altLang="en-US" b="1">
              <a:latin typeface="Arial" charset="0"/>
            </a:endParaRPr>
          </a:p>
        </p:txBody>
      </p:sp>
      <p:sp>
        <p:nvSpPr>
          <p:cNvPr id="27692" name="Line 59"/>
          <p:cNvSpPr>
            <a:spLocks noChangeShapeType="1"/>
          </p:cNvSpPr>
          <p:nvPr/>
        </p:nvSpPr>
        <p:spPr bwMode="auto">
          <a:xfrm>
            <a:off x="6867525" y="2479675"/>
            <a:ext cx="77787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60"/>
          <p:cNvSpPr>
            <a:spLocks noChangeShapeType="1"/>
          </p:cNvSpPr>
          <p:nvPr/>
        </p:nvSpPr>
        <p:spPr bwMode="auto">
          <a:xfrm>
            <a:off x="6867525" y="2476500"/>
            <a:ext cx="7778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61"/>
          <p:cNvSpPr>
            <a:spLocks noChangeShapeType="1"/>
          </p:cNvSpPr>
          <p:nvPr/>
        </p:nvSpPr>
        <p:spPr bwMode="auto">
          <a:xfrm flipH="1">
            <a:off x="5164138" y="2479675"/>
            <a:ext cx="143827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62"/>
          <p:cNvSpPr>
            <a:spLocks noChangeShapeType="1"/>
          </p:cNvSpPr>
          <p:nvPr/>
        </p:nvSpPr>
        <p:spPr bwMode="auto">
          <a:xfrm flipH="1">
            <a:off x="5165725" y="2476500"/>
            <a:ext cx="143827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63"/>
          <p:cNvSpPr>
            <a:spLocks noChangeShapeType="1"/>
          </p:cNvSpPr>
          <p:nvPr/>
        </p:nvSpPr>
        <p:spPr bwMode="auto">
          <a:xfrm flipH="1" flipV="1">
            <a:off x="7083425" y="2197100"/>
            <a:ext cx="568325" cy="920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Freeform 64"/>
          <p:cNvSpPr>
            <a:spLocks/>
          </p:cNvSpPr>
          <p:nvPr/>
        </p:nvSpPr>
        <p:spPr bwMode="auto">
          <a:xfrm>
            <a:off x="7018338" y="2143125"/>
            <a:ext cx="665162" cy="53975"/>
          </a:xfrm>
          <a:custGeom>
            <a:avLst/>
            <a:gdLst>
              <a:gd name="T0" fmla="*/ 2147483647 w 419"/>
              <a:gd name="T1" fmla="*/ 0 h 34"/>
              <a:gd name="T2" fmla="*/ 2147483647 w 419"/>
              <a:gd name="T3" fmla="*/ 2147483647 h 34"/>
              <a:gd name="T4" fmla="*/ 0 w 419"/>
              <a:gd name="T5" fmla="*/ 2147483647 h 34"/>
              <a:gd name="T6" fmla="*/ 0 60000 65536"/>
              <a:gd name="T7" fmla="*/ 0 60000 65536"/>
              <a:gd name="T8" fmla="*/ 0 60000 65536"/>
              <a:gd name="T9" fmla="*/ 0 w 419"/>
              <a:gd name="T10" fmla="*/ 0 h 34"/>
              <a:gd name="T11" fmla="*/ 419 w 419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34">
                <a:moveTo>
                  <a:pt x="419" y="0"/>
                </a:moveTo>
                <a:lnTo>
                  <a:pt x="41" y="34"/>
                </a:lnTo>
                <a:lnTo>
                  <a:pt x="0" y="34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65"/>
          <p:cNvSpPr>
            <a:spLocks noChangeShapeType="1"/>
          </p:cNvSpPr>
          <p:nvPr/>
        </p:nvSpPr>
        <p:spPr bwMode="auto">
          <a:xfrm flipH="1">
            <a:off x="6080125" y="2197100"/>
            <a:ext cx="466725" cy="38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Freeform 66"/>
          <p:cNvSpPr>
            <a:spLocks/>
          </p:cNvSpPr>
          <p:nvPr/>
        </p:nvSpPr>
        <p:spPr bwMode="auto">
          <a:xfrm>
            <a:off x="6159500" y="2082800"/>
            <a:ext cx="441325" cy="114300"/>
          </a:xfrm>
          <a:custGeom>
            <a:avLst/>
            <a:gdLst>
              <a:gd name="T0" fmla="*/ 0 w 278"/>
              <a:gd name="T1" fmla="*/ 0 h 72"/>
              <a:gd name="T2" fmla="*/ 2147483647 w 278"/>
              <a:gd name="T3" fmla="*/ 2147483647 h 72"/>
              <a:gd name="T4" fmla="*/ 2147483647 w 278"/>
              <a:gd name="T5" fmla="*/ 2147483647 h 72"/>
              <a:gd name="T6" fmla="*/ 0 60000 65536"/>
              <a:gd name="T7" fmla="*/ 0 60000 65536"/>
              <a:gd name="T8" fmla="*/ 0 60000 65536"/>
              <a:gd name="T9" fmla="*/ 0 w 278"/>
              <a:gd name="T10" fmla="*/ 0 h 72"/>
              <a:gd name="T11" fmla="*/ 278 w 278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" h="72">
                <a:moveTo>
                  <a:pt x="0" y="0"/>
                </a:moveTo>
                <a:lnTo>
                  <a:pt x="244" y="72"/>
                </a:lnTo>
                <a:lnTo>
                  <a:pt x="278" y="72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Rectangle 67"/>
          <p:cNvSpPr>
            <a:spLocks noChangeArrowheads="1"/>
          </p:cNvSpPr>
          <p:nvPr/>
        </p:nvSpPr>
        <p:spPr bwMode="auto">
          <a:xfrm>
            <a:off x="6626225" y="3073400"/>
            <a:ext cx="379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Extracellular</a:t>
            </a:r>
          </a:p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27701" name="Line 69"/>
          <p:cNvSpPr>
            <a:spLocks noChangeShapeType="1"/>
          </p:cNvSpPr>
          <p:nvPr/>
        </p:nvSpPr>
        <p:spPr bwMode="auto">
          <a:xfrm flipV="1">
            <a:off x="7037388" y="3111500"/>
            <a:ext cx="1358900" cy="3175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70"/>
          <p:cNvSpPr>
            <a:spLocks noChangeShapeType="1"/>
          </p:cNvSpPr>
          <p:nvPr/>
        </p:nvSpPr>
        <p:spPr bwMode="auto">
          <a:xfrm flipH="1">
            <a:off x="5878513" y="3114675"/>
            <a:ext cx="725487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71"/>
          <p:cNvSpPr>
            <a:spLocks noChangeShapeType="1"/>
          </p:cNvSpPr>
          <p:nvPr/>
        </p:nvSpPr>
        <p:spPr bwMode="auto">
          <a:xfrm>
            <a:off x="7011988" y="3113088"/>
            <a:ext cx="13843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72"/>
          <p:cNvSpPr>
            <a:spLocks noChangeShapeType="1"/>
          </p:cNvSpPr>
          <p:nvPr/>
        </p:nvSpPr>
        <p:spPr bwMode="auto">
          <a:xfrm flipH="1">
            <a:off x="5878513" y="3113088"/>
            <a:ext cx="72548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Rectangle 73"/>
          <p:cNvSpPr>
            <a:spLocks noChangeArrowheads="1"/>
          </p:cNvSpPr>
          <p:nvPr/>
        </p:nvSpPr>
        <p:spPr bwMode="auto">
          <a:xfrm>
            <a:off x="4648200" y="3255963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7706" name="Rectangle 75"/>
          <p:cNvSpPr>
            <a:spLocks noChangeArrowheads="1"/>
          </p:cNvSpPr>
          <p:nvPr/>
        </p:nvSpPr>
        <p:spPr bwMode="auto">
          <a:xfrm>
            <a:off x="7124700" y="325596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7707" name="Rectangle 77"/>
          <p:cNvSpPr>
            <a:spLocks noChangeArrowheads="1"/>
          </p:cNvSpPr>
          <p:nvPr/>
        </p:nvSpPr>
        <p:spPr bwMode="auto">
          <a:xfrm>
            <a:off x="6616700" y="2579688"/>
            <a:ext cx="2190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Lacuna</a:t>
            </a:r>
            <a:endParaRPr lang="en-US" altLang="en-US" b="1">
              <a:latin typeface="Arial" charset="0"/>
            </a:endParaRPr>
          </a:p>
        </p:txBody>
      </p:sp>
      <p:sp>
        <p:nvSpPr>
          <p:cNvPr id="27708" name="Freeform 78"/>
          <p:cNvSpPr>
            <a:spLocks/>
          </p:cNvSpPr>
          <p:nvPr/>
        </p:nvSpPr>
        <p:spPr bwMode="auto">
          <a:xfrm>
            <a:off x="5260975" y="2536825"/>
            <a:ext cx="1346200" cy="80963"/>
          </a:xfrm>
          <a:custGeom>
            <a:avLst/>
            <a:gdLst>
              <a:gd name="T0" fmla="*/ 0 w 848"/>
              <a:gd name="T1" fmla="*/ 0 h 51"/>
              <a:gd name="T2" fmla="*/ 2147483647 w 848"/>
              <a:gd name="T3" fmla="*/ 2147483647 h 51"/>
              <a:gd name="T4" fmla="*/ 2147483647 w 848"/>
              <a:gd name="T5" fmla="*/ 2147483647 h 51"/>
              <a:gd name="T6" fmla="*/ 0 60000 65536"/>
              <a:gd name="T7" fmla="*/ 0 60000 65536"/>
              <a:gd name="T8" fmla="*/ 0 60000 65536"/>
              <a:gd name="T9" fmla="*/ 0 w 848"/>
              <a:gd name="T10" fmla="*/ 0 h 51"/>
              <a:gd name="T11" fmla="*/ 848 w 848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8" h="51">
                <a:moveTo>
                  <a:pt x="0" y="0"/>
                </a:moveTo>
                <a:lnTo>
                  <a:pt x="170" y="51"/>
                </a:lnTo>
                <a:lnTo>
                  <a:pt x="848" y="5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Rectangle 5"/>
          <p:cNvSpPr>
            <a:spLocks noChangeArrowheads="1"/>
          </p:cNvSpPr>
          <p:nvPr/>
        </p:nvSpPr>
        <p:spPr bwMode="auto">
          <a:xfrm>
            <a:off x="5640388" y="1843088"/>
            <a:ext cx="2327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7710" name="Rectangle 5"/>
          <p:cNvSpPr>
            <a:spLocks noChangeArrowheads="1"/>
          </p:cNvSpPr>
          <p:nvPr/>
        </p:nvSpPr>
        <p:spPr bwMode="auto">
          <a:xfrm>
            <a:off x="6013450" y="3595688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b: © The McGraw-Hill Companies, Inc./Al Telser, photographer</a:t>
            </a:r>
          </a:p>
        </p:txBody>
      </p:sp>
      <p:pic>
        <p:nvPicPr>
          <p:cNvPr id="27711" name="Picture 81" descr="shi25707_05_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79900"/>
            <a:ext cx="5721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12" name="Rectangle 85"/>
          <p:cNvSpPr>
            <a:spLocks noChangeArrowheads="1"/>
          </p:cNvSpPr>
          <p:nvPr/>
        </p:nvSpPr>
        <p:spPr bwMode="auto">
          <a:xfrm>
            <a:off x="4295775" y="4618038"/>
            <a:ext cx="4699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Chondrocyte</a:t>
            </a:r>
          </a:p>
        </p:txBody>
      </p:sp>
      <p:sp>
        <p:nvSpPr>
          <p:cNvPr id="27713" name="Freeform 87"/>
          <p:cNvSpPr>
            <a:spLocks/>
          </p:cNvSpPr>
          <p:nvPr/>
        </p:nvSpPr>
        <p:spPr bwMode="auto">
          <a:xfrm>
            <a:off x="3630613" y="4662488"/>
            <a:ext cx="665162" cy="276225"/>
          </a:xfrm>
          <a:custGeom>
            <a:avLst/>
            <a:gdLst>
              <a:gd name="T0" fmla="*/ 2147483647 w 419"/>
              <a:gd name="T1" fmla="*/ 0 h 174"/>
              <a:gd name="T2" fmla="*/ 2147483647 w 419"/>
              <a:gd name="T3" fmla="*/ 0 h 174"/>
              <a:gd name="T4" fmla="*/ 0 w 419"/>
              <a:gd name="T5" fmla="*/ 2147483647 h 174"/>
              <a:gd name="T6" fmla="*/ 0 60000 65536"/>
              <a:gd name="T7" fmla="*/ 0 60000 65536"/>
              <a:gd name="T8" fmla="*/ 0 60000 65536"/>
              <a:gd name="T9" fmla="*/ 0 w 419"/>
              <a:gd name="T10" fmla="*/ 0 h 174"/>
              <a:gd name="T11" fmla="*/ 419 w 419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174">
                <a:moveTo>
                  <a:pt x="419" y="0"/>
                </a:moveTo>
                <a:lnTo>
                  <a:pt x="362" y="0"/>
                </a:lnTo>
                <a:lnTo>
                  <a:pt x="0" y="174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Freeform 88"/>
          <p:cNvSpPr>
            <a:spLocks/>
          </p:cNvSpPr>
          <p:nvPr/>
        </p:nvSpPr>
        <p:spPr bwMode="auto">
          <a:xfrm>
            <a:off x="3635375" y="4960938"/>
            <a:ext cx="660400" cy="92075"/>
          </a:xfrm>
          <a:custGeom>
            <a:avLst/>
            <a:gdLst>
              <a:gd name="T0" fmla="*/ 2147483647 w 416"/>
              <a:gd name="T1" fmla="*/ 2147483647 h 58"/>
              <a:gd name="T2" fmla="*/ 2147483647 w 416"/>
              <a:gd name="T3" fmla="*/ 2147483647 h 58"/>
              <a:gd name="T4" fmla="*/ 0 w 416"/>
              <a:gd name="T5" fmla="*/ 0 h 58"/>
              <a:gd name="T6" fmla="*/ 0 60000 65536"/>
              <a:gd name="T7" fmla="*/ 0 60000 65536"/>
              <a:gd name="T8" fmla="*/ 0 60000 65536"/>
              <a:gd name="T9" fmla="*/ 0 w 416"/>
              <a:gd name="T10" fmla="*/ 0 h 58"/>
              <a:gd name="T11" fmla="*/ 416 w 416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58">
                <a:moveTo>
                  <a:pt x="416" y="58"/>
                </a:moveTo>
                <a:lnTo>
                  <a:pt x="352" y="58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Freeform 89"/>
          <p:cNvSpPr>
            <a:spLocks/>
          </p:cNvSpPr>
          <p:nvPr/>
        </p:nvSpPr>
        <p:spPr bwMode="auto">
          <a:xfrm>
            <a:off x="3771900" y="5280025"/>
            <a:ext cx="523875" cy="30163"/>
          </a:xfrm>
          <a:custGeom>
            <a:avLst/>
            <a:gdLst>
              <a:gd name="T0" fmla="*/ 2147483647 w 330"/>
              <a:gd name="T1" fmla="*/ 0 h 19"/>
              <a:gd name="T2" fmla="*/ 2147483647 w 330"/>
              <a:gd name="T3" fmla="*/ 0 h 19"/>
              <a:gd name="T4" fmla="*/ 0 w 330"/>
              <a:gd name="T5" fmla="*/ 2147483647 h 19"/>
              <a:gd name="T6" fmla="*/ 0 60000 65536"/>
              <a:gd name="T7" fmla="*/ 0 60000 65536"/>
              <a:gd name="T8" fmla="*/ 0 60000 65536"/>
              <a:gd name="T9" fmla="*/ 0 w 330"/>
              <a:gd name="T10" fmla="*/ 0 h 19"/>
              <a:gd name="T11" fmla="*/ 330 w 33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19">
                <a:moveTo>
                  <a:pt x="330" y="0"/>
                </a:moveTo>
                <a:lnTo>
                  <a:pt x="266" y="0"/>
                </a:lnTo>
                <a:lnTo>
                  <a:pt x="0" y="1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Freeform 90"/>
          <p:cNvSpPr>
            <a:spLocks/>
          </p:cNvSpPr>
          <p:nvPr/>
        </p:nvSpPr>
        <p:spPr bwMode="auto">
          <a:xfrm>
            <a:off x="3819525" y="5548313"/>
            <a:ext cx="476250" cy="26987"/>
          </a:xfrm>
          <a:custGeom>
            <a:avLst/>
            <a:gdLst>
              <a:gd name="T0" fmla="*/ 2147483647 w 300"/>
              <a:gd name="T1" fmla="*/ 0 h 17"/>
              <a:gd name="T2" fmla="*/ 2147483647 w 300"/>
              <a:gd name="T3" fmla="*/ 0 h 17"/>
              <a:gd name="T4" fmla="*/ 0 w 300"/>
              <a:gd name="T5" fmla="*/ 2147483647 h 17"/>
              <a:gd name="T6" fmla="*/ 0 60000 65536"/>
              <a:gd name="T7" fmla="*/ 0 60000 65536"/>
              <a:gd name="T8" fmla="*/ 0 60000 65536"/>
              <a:gd name="T9" fmla="*/ 0 w 300"/>
              <a:gd name="T10" fmla="*/ 0 h 17"/>
              <a:gd name="T11" fmla="*/ 300 w 30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17">
                <a:moveTo>
                  <a:pt x="300" y="0"/>
                </a:moveTo>
                <a:lnTo>
                  <a:pt x="236" y="0"/>
                </a:lnTo>
                <a:lnTo>
                  <a:pt x="0" y="17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Freeform 91"/>
          <p:cNvSpPr>
            <a:spLocks/>
          </p:cNvSpPr>
          <p:nvPr/>
        </p:nvSpPr>
        <p:spPr bwMode="auto">
          <a:xfrm>
            <a:off x="3630613" y="4660900"/>
            <a:ext cx="665162" cy="273050"/>
          </a:xfrm>
          <a:custGeom>
            <a:avLst/>
            <a:gdLst>
              <a:gd name="T0" fmla="*/ 2147483647 w 419"/>
              <a:gd name="T1" fmla="*/ 0 h 172"/>
              <a:gd name="T2" fmla="*/ 2147483647 w 419"/>
              <a:gd name="T3" fmla="*/ 0 h 172"/>
              <a:gd name="T4" fmla="*/ 0 w 419"/>
              <a:gd name="T5" fmla="*/ 2147483647 h 172"/>
              <a:gd name="T6" fmla="*/ 0 60000 65536"/>
              <a:gd name="T7" fmla="*/ 0 60000 65536"/>
              <a:gd name="T8" fmla="*/ 0 60000 65536"/>
              <a:gd name="T9" fmla="*/ 0 w 419"/>
              <a:gd name="T10" fmla="*/ 0 h 172"/>
              <a:gd name="T11" fmla="*/ 419 w 419"/>
              <a:gd name="T12" fmla="*/ 172 h 1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172">
                <a:moveTo>
                  <a:pt x="419" y="0"/>
                </a:moveTo>
                <a:lnTo>
                  <a:pt x="362" y="0"/>
                </a:lnTo>
                <a:lnTo>
                  <a:pt x="0" y="172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Freeform 92"/>
          <p:cNvSpPr>
            <a:spLocks/>
          </p:cNvSpPr>
          <p:nvPr/>
        </p:nvSpPr>
        <p:spPr bwMode="auto">
          <a:xfrm>
            <a:off x="3608388" y="4516438"/>
            <a:ext cx="687387" cy="406400"/>
          </a:xfrm>
          <a:custGeom>
            <a:avLst/>
            <a:gdLst>
              <a:gd name="T0" fmla="*/ 2147483647 w 433"/>
              <a:gd name="T1" fmla="*/ 0 h 256"/>
              <a:gd name="T2" fmla="*/ 2147483647 w 433"/>
              <a:gd name="T3" fmla="*/ 0 h 256"/>
              <a:gd name="T4" fmla="*/ 0 w 433"/>
              <a:gd name="T5" fmla="*/ 2147483647 h 256"/>
              <a:gd name="T6" fmla="*/ 0 60000 65536"/>
              <a:gd name="T7" fmla="*/ 0 60000 65536"/>
              <a:gd name="T8" fmla="*/ 0 60000 65536"/>
              <a:gd name="T9" fmla="*/ 0 w 433"/>
              <a:gd name="T10" fmla="*/ 0 h 256"/>
              <a:gd name="T11" fmla="*/ 433 w 43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256">
                <a:moveTo>
                  <a:pt x="433" y="0"/>
                </a:moveTo>
                <a:lnTo>
                  <a:pt x="356" y="0"/>
                </a:lnTo>
                <a:lnTo>
                  <a:pt x="0" y="256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Freeform 93"/>
          <p:cNvSpPr>
            <a:spLocks/>
          </p:cNvSpPr>
          <p:nvPr/>
        </p:nvSpPr>
        <p:spPr bwMode="auto">
          <a:xfrm>
            <a:off x="3608388" y="4514850"/>
            <a:ext cx="687387" cy="406400"/>
          </a:xfrm>
          <a:custGeom>
            <a:avLst/>
            <a:gdLst>
              <a:gd name="T0" fmla="*/ 2147483647 w 433"/>
              <a:gd name="T1" fmla="*/ 0 h 256"/>
              <a:gd name="T2" fmla="*/ 2147483647 w 433"/>
              <a:gd name="T3" fmla="*/ 0 h 256"/>
              <a:gd name="T4" fmla="*/ 0 w 433"/>
              <a:gd name="T5" fmla="*/ 2147483647 h 256"/>
              <a:gd name="T6" fmla="*/ 0 60000 65536"/>
              <a:gd name="T7" fmla="*/ 0 60000 65536"/>
              <a:gd name="T8" fmla="*/ 0 60000 65536"/>
              <a:gd name="T9" fmla="*/ 0 w 433"/>
              <a:gd name="T10" fmla="*/ 0 h 256"/>
              <a:gd name="T11" fmla="*/ 433 w 433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256">
                <a:moveTo>
                  <a:pt x="433" y="0"/>
                </a:moveTo>
                <a:lnTo>
                  <a:pt x="356" y="0"/>
                </a:lnTo>
                <a:lnTo>
                  <a:pt x="0" y="25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Freeform 94"/>
          <p:cNvSpPr>
            <a:spLocks/>
          </p:cNvSpPr>
          <p:nvPr/>
        </p:nvSpPr>
        <p:spPr bwMode="auto">
          <a:xfrm>
            <a:off x="3635375" y="4959350"/>
            <a:ext cx="660400" cy="92075"/>
          </a:xfrm>
          <a:custGeom>
            <a:avLst/>
            <a:gdLst>
              <a:gd name="T0" fmla="*/ 2147483647 w 416"/>
              <a:gd name="T1" fmla="*/ 2147483647 h 58"/>
              <a:gd name="T2" fmla="*/ 2147483647 w 416"/>
              <a:gd name="T3" fmla="*/ 2147483647 h 58"/>
              <a:gd name="T4" fmla="*/ 0 w 416"/>
              <a:gd name="T5" fmla="*/ 0 h 58"/>
              <a:gd name="T6" fmla="*/ 0 60000 65536"/>
              <a:gd name="T7" fmla="*/ 0 60000 65536"/>
              <a:gd name="T8" fmla="*/ 0 60000 65536"/>
              <a:gd name="T9" fmla="*/ 0 w 416"/>
              <a:gd name="T10" fmla="*/ 0 h 58"/>
              <a:gd name="T11" fmla="*/ 416 w 416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58">
                <a:moveTo>
                  <a:pt x="416" y="58"/>
                </a:moveTo>
                <a:lnTo>
                  <a:pt x="352" y="5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Freeform 95"/>
          <p:cNvSpPr>
            <a:spLocks/>
          </p:cNvSpPr>
          <p:nvPr/>
        </p:nvSpPr>
        <p:spPr bwMode="auto">
          <a:xfrm>
            <a:off x="3771900" y="5278438"/>
            <a:ext cx="523875" cy="30162"/>
          </a:xfrm>
          <a:custGeom>
            <a:avLst/>
            <a:gdLst>
              <a:gd name="T0" fmla="*/ 2147483647 w 330"/>
              <a:gd name="T1" fmla="*/ 0 h 19"/>
              <a:gd name="T2" fmla="*/ 2147483647 w 330"/>
              <a:gd name="T3" fmla="*/ 0 h 19"/>
              <a:gd name="T4" fmla="*/ 0 w 330"/>
              <a:gd name="T5" fmla="*/ 2147483647 h 19"/>
              <a:gd name="T6" fmla="*/ 0 60000 65536"/>
              <a:gd name="T7" fmla="*/ 0 60000 65536"/>
              <a:gd name="T8" fmla="*/ 0 60000 65536"/>
              <a:gd name="T9" fmla="*/ 0 w 330"/>
              <a:gd name="T10" fmla="*/ 0 h 19"/>
              <a:gd name="T11" fmla="*/ 330 w 33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0" h="19">
                <a:moveTo>
                  <a:pt x="330" y="0"/>
                </a:moveTo>
                <a:lnTo>
                  <a:pt x="266" y="0"/>
                </a:lnTo>
                <a:lnTo>
                  <a:pt x="0" y="1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Freeform 96"/>
          <p:cNvSpPr>
            <a:spLocks/>
          </p:cNvSpPr>
          <p:nvPr/>
        </p:nvSpPr>
        <p:spPr bwMode="auto">
          <a:xfrm>
            <a:off x="3819525" y="5545138"/>
            <a:ext cx="476250" cy="26987"/>
          </a:xfrm>
          <a:custGeom>
            <a:avLst/>
            <a:gdLst>
              <a:gd name="T0" fmla="*/ 2147483647 w 300"/>
              <a:gd name="T1" fmla="*/ 0 h 17"/>
              <a:gd name="T2" fmla="*/ 2147483647 w 300"/>
              <a:gd name="T3" fmla="*/ 0 h 17"/>
              <a:gd name="T4" fmla="*/ 0 w 300"/>
              <a:gd name="T5" fmla="*/ 2147483647 h 17"/>
              <a:gd name="T6" fmla="*/ 0 60000 65536"/>
              <a:gd name="T7" fmla="*/ 0 60000 65536"/>
              <a:gd name="T8" fmla="*/ 0 60000 65536"/>
              <a:gd name="T9" fmla="*/ 0 w 300"/>
              <a:gd name="T10" fmla="*/ 0 h 17"/>
              <a:gd name="T11" fmla="*/ 300 w 300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17">
                <a:moveTo>
                  <a:pt x="300" y="0"/>
                </a:moveTo>
                <a:lnTo>
                  <a:pt x="236" y="0"/>
                </a:lnTo>
                <a:lnTo>
                  <a:pt x="0" y="1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Freeform 97"/>
          <p:cNvSpPr>
            <a:spLocks/>
          </p:cNvSpPr>
          <p:nvPr/>
        </p:nvSpPr>
        <p:spPr bwMode="auto">
          <a:xfrm>
            <a:off x="4772025" y="4667250"/>
            <a:ext cx="958850" cy="534988"/>
          </a:xfrm>
          <a:custGeom>
            <a:avLst/>
            <a:gdLst>
              <a:gd name="T0" fmla="*/ 0 w 604"/>
              <a:gd name="T1" fmla="*/ 0 h 337"/>
              <a:gd name="T2" fmla="*/ 2147483647 w 604"/>
              <a:gd name="T3" fmla="*/ 0 h 337"/>
              <a:gd name="T4" fmla="*/ 2147483647 w 604"/>
              <a:gd name="T5" fmla="*/ 2147483647 h 337"/>
              <a:gd name="T6" fmla="*/ 0 60000 65536"/>
              <a:gd name="T7" fmla="*/ 0 60000 65536"/>
              <a:gd name="T8" fmla="*/ 0 60000 65536"/>
              <a:gd name="T9" fmla="*/ 0 w 604"/>
              <a:gd name="T10" fmla="*/ 0 h 337"/>
              <a:gd name="T11" fmla="*/ 604 w 604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337">
                <a:moveTo>
                  <a:pt x="0" y="0"/>
                </a:moveTo>
                <a:lnTo>
                  <a:pt x="52" y="0"/>
                </a:lnTo>
                <a:lnTo>
                  <a:pt x="604" y="337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Freeform 98"/>
          <p:cNvSpPr>
            <a:spLocks/>
          </p:cNvSpPr>
          <p:nvPr/>
        </p:nvSpPr>
        <p:spPr bwMode="auto">
          <a:xfrm>
            <a:off x="4610100" y="5056188"/>
            <a:ext cx="1152525" cy="171450"/>
          </a:xfrm>
          <a:custGeom>
            <a:avLst/>
            <a:gdLst>
              <a:gd name="T0" fmla="*/ 0 w 726"/>
              <a:gd name="T1" fmla="*/ 0 h 108"/>
              <a:gd name="T2" fmla="*/ 2147483647 w 726"/>
              <a:gd name="T3" fmla="*/ 0 h 108"/>
              <a:gd name="T4" fmla="*/ 2147483647 w 726"/>
              <a:gd name="T5" fmla="*/ 2147483647 h 108"/>
              <a:gd name="T6" fmla="*/ 0 60000 65536"/>
              <a:gd name="T7" fmla="*/ 0 60000 65536"/>
              <a:gd name="T8" fmla="*/ 0 60000 65536"/>
              <a:gd name="T9" fmla="*/ 0 w 726"/>
              <a:gd name="T10" fmla="*/ 0 h 108"/>
              <a:gd name="T11" fmla="*/ 726 w 72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8">
                <a:moveTo>
                  <a:pt x="0" y="0"/>
                </a:moveTo>
                <a:lnTo>
                  <a:pt x="51" y="0"/>
                </a:lnTo>
                <a:lnTo>
                  <a:pt x="726" y="108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Freeform 99"/>
          <p:cNvSpPr>
            <a:spLocks/>
          </p:cNvSpPr>
          <p:nvPr/>
        </p:nvSpPr>
        <p:spPr bwMode="auto">
          <a:xfrm>
            <a:off x="4760913" y="5281613"/>
            <a:ext cx="890587" cy="19050"/>
          </a:xfrm>
          <a:custGeom>
            <a:avLst/>
            <a:gdLst>
              <a:gd name="T0" fmla="*/ 0 w 561"/>
              <a:gd name="T1" fmla="*/ 0 h 12"/>
              <a:gd name="T2" fmla="*/ 2147483647 w 561"/>
              <a:gd name="T3" fmla="*/ 0 h 12"/>
              <a:gd name="T4" fmla="*/ 2147483647 w 561"/>
              <a:gd name="T5" fmla="*/ 2147483647 h 12"/>
              <a:gd name="T6" fmla="*/ 0 60000 65536"/>
              <a:gd name="T7" fmla="*/ 0 60000 65536"/>
              <a:gd name="T8" fmla="*/ 0 60000 65536"/>
              <a:gd name="T9" fmla="*/ 0 w 561"/>
              <a:gd name="T10" fmla="*/ 0 h 12"/>
              <a:gd name="T11" fmla="*/ 561 w 561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12">
                <a:moveTo>
                  <a:pt x="0" y="0"/>
                </a:moveTo>
                <a:lnTo>
                  <a:pt x="52" y="0"/>
                </a:lnTo>
                <a:lnTo>
                  <a:pt x="561" y="12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Freeform 100"/>
          <p:cNvSpPr>
            <a:spLocks/>
          </p:cNvSpPr>
          <p:nvPr/>
        </p:nvSpPr>
        <p:spPr bwMode="auto">
          <a:xfrm>
            <a:off x="4743450" y="5554663"/>
            <a:ext cx="906463" cy="73025"/>
          </a:xfrm>
          <a:custGeom>
            <a:avLst/>
            <a:gdLst>
              <a:gd name="T0" fmla="*/ 0 w 571"/>
              <a:gd name="T1" fmla="*/ 0 h 46"/>
              <a:gd name="T2" fmla="*/ 2147483647 w 571"/>
              <a:gd name="T3" fmla="*/ 0 h 46"/>
              <a:gd name="T4" fmla="*/ 2147483647 w 571"/>
              <a:gd name="T5" fmla="*/ 2147483647 h 46"/>
              <a:gd name="T6" fmla="*/ 0 60000 65536"/>
              <a:gd name="T7" fmla="*/ 0 60000 65536"/>
              <a:gd name="T8" fmla="*/ 0 60000 65536"/>
              <a:gd name="T9" fmla="*/ 0 w 571"/>
              <a:gd name="T10" fmla="*/ 0 h 46"/>
              <a:gd name="T11" fmla="*/ 571 w 57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46">
                <a:moveTo>
                  <a:pt x="0" y="0"/>
                </a:moveTo>
                <a:lnTo>
                  <a:pt x="37" y="0"/>
                </a:lnTo>
                <a:lnTo>
                  <a:pt x="571" y="46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Freeform 101"/>
          <p:cNvSpPr>
            <a:spLocks/>
          </p:cNvSpPr>
          <p:nvPr/>
        </p:nvSpPr>
        <p:spPr bwMode="auto">
          <a:xfrm>
            <a:off x="4772025" y="4665663"/>
            <a:ext cx="958850" cy="534987"/>
          </a:xfrm>
          <a:custGeom>
            <a:avLst/>
            <a:gdLst>
              <a:gd name="T0" fmla="*/ 0 w 604"/>
              <a:gd name="T1" fmla="*/ 0 h 337"/>
              <a:gd name="T2" fmla="*/ 2147483647 w 604"/>
              <a:gd name="T3" fmla="*/ 0 h 337"/>
              <a:gd name="T4" fmla="*/ 2147483647 w 604"/>
              <a:gd name="T5" fmla="*/ 2147483647 h 337"/>
              <a:gd name="T6" fmla="*/ 0 60000 65536"/>
              <a:gd name="T7" fmla="*/ 0 60000 65536"/>
              <a:gd name="T8" fmla="*/ 0 60000 65536"/>
              <a:gd name="T9" fmla="*/ 0 w 604"/>
              <a:gd name="T10" fmla="*/ 0 h 337"/>
              <a:gd name="T11" fmla="*/ 604 w 604"/>
              <a:gd name="T12" fmla="*/ 337 h 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4" h="337">
                <a:moveTo>
                  <a:pt x="0" y="0"/>
                </a:moveTo>
                <a:lnTo>
                  <a:pt x="52" y="0"/>
                </a:lnTo>
                <a:lnTo>
                  <a:pt x="604" y="33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Freeform 102"/>
          <p:cNvSpPr>
            <a:spLocks/>
          </p:cNvSpPr>
          <p:nvPr/>
        </p:nvSpPr>
        <p:spPr bwMode="auto">
          <a:xfrm>
            <a:off x="4610100" y="5054600"/>
            <a:ext cx="1152525" cy="169863"/>
          </a:xfrm>
          <a:custGeom>
            <a:avLst/>
            <a:gdLst>
              <a:gd name="T0" fmla="*/ 0 w 726"/>
              <a:gd name="T1" fmla="*/ 0 h 107"/>
              <a:gd name="T2" fmla="*/ 2147483647 w 726"/>
              <a:gd name="T3" fmla="*/ 0 h 107"/>
              <a:gd name="T4" fmla="*/ 2147483647 w 726"/>
              <a:gd name="T5" fmla="*/ 2147483647 h 107"/>
              <a:gd name="T6" fmla="*/ 0 60000 65536"/>
              <a:gd name="T7" fmla="*/ 0 60000 65536"/>
              <a:gd name="T8" fmla="*/ 0 60000 65536"/>
              <a:gd name="T9" fmla="*/ 0 w 726"/>
              <a:gd name="T10" fmla="*/ 0 h 107"/>
              <a:gd name="T11" fmla="*/ 726 w 726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107">
                <a:moveTo>
                  <a:pt x="0" y="0"/>
                </a:moveTo>
                <a:lnTo>
                  <a:pt x="51" y="0"/>
                </a:lnTo>
                <a:lnTo>
                  <a:pt x="726" y="10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Freeform 103"/>
          <p:cNvSpPr>
            <a:spLocks/>
          </p:cNvSpPr>
          <p:nvPr/>
        </p:nvSpPr>
        <p:spPr bwMode="auto">
          <a:xfrm>
            <a:off x="4760913" y="5280025"/>
            <a:ext cx="890587" cy="17463"/>
          </a:xfrm>
          <a:custGeom>
            <a:avLst/>
            <a:gdLst>
              <a:gd name="T0" fmla="*/ 0 w 561"/>
              <a:gd name="T1" fmla="*/ 0 h 11"/>
              <a:gd name="T2" fmla="*/ 2147483647 w 561"/>
              <a:gd name="T3" fmla="*/ 0 h 11"/>
              <a:gd name="T4" fmla="*/ 2147483647 w 561"/>
              <a:gd name="T5" fmla="*/ 2147483647 h 11"/>
              <a:gd name="T6" fmla="*/ 0 60000 65536"/>
              <a:gd name="T7" fmla="*/ 0 60000 65536"/>
              <a:gd name="T8" fmla="*/ 0 60000 65536"/>
              <a:gd name="T9" fmla="*/ 0 w 561"/>
              <a:gd name="T10" fmla="*/ 0 h 11"/>
              <a:gd name="T11" fmla="*/ 561 w 56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11">
                <a:moveTo>
                  <a:pt x="0" y="0"/>
                </a:moveTo>
                <a:lnTo>
                  <a:pt x="52" y="0"/>
                </a:lnTo>
                <a:lnTo>
                  <a:pt x="561" y="11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Freeform 104"/>
          <p:cNvSpPr>
            <a:spLocks/>
          </p:cNvSpPr>
          <p:nvPr/>
        </p:nvSpPr>
        <p:spPr bwMode="auto">
          <a:xfrm>
            <a:off x="4743450" y="5553075"/>
            <a:ext cx="906463" cy="73025"/>
          </a:xfrm>
          <a:custGeom>
            <a:avLst/>
            <a:gdLst>
              <a:gd name="T0" fmla="*/ 0 w 571"/>
              <a:gd name="T1" fmla="*/ 0 h 46"/>
              <a:gd name="T2" fmla="*/ 2147483647 w 571"/>
              <a:gd name="T3" fmla="*/ 0 h 46"/>
              <a:gd name="T4" fmla="*/ 2147483647 w 571"/>
              <a:gd name="T5" fmla="*/ 2147483647 h 46"/>
              <a:gd name="T6" fmla="*/ 0 60000 65536"/>
              <a:gd name="T7" fmla="*/ 0 60000 65536"/>
              <a:gd name="T8" fmla="*/ 0 60000 65536"/>
              <a:gd name="T9" fmla="*/ 0 w 571"/>
              <a:gd name="T10" fmla="*/ 0 h 46"/>
              <a:gd name="T11" fmla="*/ 571 w 571"/>
              <a:gd name="T12" fmla="*/ 46 h 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46">
                <a:moveTo>
                  <a:pt x="0" y="0"/>
                </a:moveTo>
                <a:lnTo>
                  <a:pt x="37" y="0"/>
                </a:lnTo>
                <a:lnTo>
                  <a:pt x="571" y="4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Rectangle 105"/>
          <p:cNvSpPr>
            <a:spLocks noChangeArrowheads="1"/>
          </p:cNvSpPr>
          <p:nvPr/>
        </p:nvSpPr>
        <p:spPr bwMode="auto">
          <a:xfrm>
            <a:off x="4314825" y="5005388"/>
            <a:ext cx="2968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Nucleus</a:t>
            </a:r>
            <a:endParaRPr lang="en-US" altLang="en-US" b="1">
              <a:latin typeface="Arial" charset="0"/>
            </a:endParaRPr>
          </a:p>
        </p:txBody>
      </p:sp>
      <p:sp>
        <p:nvSpPr>
          <p:cNvPr id="27732" name="Rectangle 107"/>
          <p:cNvSpPr>
            <a:spLocks noChangeArrowheads="1"/>
          </p:cNvSpPr>
          <p:nvPr/>
        </p:nvSpPr>
        <p:spPr bwMode="auto">
          <a:xfrm>
            <a:off x="4295775" y="5238750"/>
            <a:ext cx="455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Collagenous</a:t>
            </a:r>
          </a:p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fiber</a:t>
            </a:r>
          </a:p>
        </p:txBody>
      </p:sp>
      <p:sp>
        <p:nvSpPr>
          <p:cNvPr id="27733" name="Rectangle 111"/>
          <p:cNvSpPr>
            <a:spLocks noChangeArrowheads="1"/>
          </p:cNvSpPr>
          <p:nvPr/>
        </p:nvSpPr>
        <p:spPr bwMode="auto">
          <a:xfrm>
            <a:off x="4300538" y="5500688"/>
            <a:ext cx="4587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Extracellular</a:t>
            </a:r>
          </a:p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matrix</a:t>
            </a:r>
          </a:p>
        </p:txBody>
      </p:sp>
      <p:sp>
        <p:nvSpPr>
          <p:cNvPr id="27734" name="Rectangle 115"/>
          <p:cNvSpPr>
            <a:spLocks noChangeArrowheads="1"/>
          </p:cNvSpPr>
          <p:nvPr/>
        </p:nvSpPr>
        <p:spPr bwMode="auto">
          <a:xfrm>
            <a:off x="1973263" y="5772150"/>
            <a:ext cx="936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7735" name="Rectangle 117"/>
          <p:cNvSpPr>
            <a:spLocks noChangeArrowheads="1"/>
          </p:cNvSpPr>
          <p:nvPr/>
        </p:nvSpPr>
        <p:spPr bwMode="auto">
          <a:xfrm>
            <a:off x="4978400" y="5772150"/>
            <a:ext cx="968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7736" name="Freeform 119"/>
          <p:cNvSpPr>
            <a:spLocks/>
          </p:cNvSpPr>
          <p:nvPr/>
        </p:nvSpPr>
        <p:spPr bwMode="auto">
          <a:xfrm>
            <a:off x="4579938" y="4516438"/>
            <a:ext cx="1157287" cy="665162"/>
          </a:xfrm>
          <a:custGeom>
            <a:avLst/>
            <a:gdLst>
              <a:gd name="T0" fmla="*/ 0 w 729"/>
              <a:gd name="T1" fmla="*/ 0 h 419"/>
              <a:gd name="T2" fmla="*/ 2147483647 w 729"/>
              <a:gd name="T3" fmla="*/ 0 h 419"/>
              <a:gd name="T4" fmla="*/ 2147483647 w 729"/>
              <a:gd name="T5" fmla="*/ 2147483647 h 419"/>
              <a:gd name="T6" fmla="*/ 0 60000 65536"/>
              <a:gd name="T7" fmla="*/ 0 60000 65536"/>
              <a:gd name="T8" fmla="*/ 0 60000 65536"/>
              <a:gd name="T9" fmla="*/ 0 w 729"/>
              <a:gd name="T10" fmla="*/ 0 h 419"/>
              <a:gd name="T11" fmla="*/ 729 w 729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9" h="419">
                <a:moveTo>
                  <a:pt x="0" y="0"/>
                </a:moveTo>
                <a:lnTo>
                  <a:pt x="174" y="0"/>
                </a:lnTo>
                <a:lnTo>
                  <a:pt x="729" y="419"/>
                </a:lnTo>
              </a:path>
            </a:pathLst>
          </a:cu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Freeform 120"/>
          <p:cNvSpPr>
            <a:spLocks/>
          </p:cNvSpPr>
          <p:nvPr/>
        </p:nvSpPr>
        <p:spPr bwMode="auto">
          <a:xfrm>
            <a:off x="4579938" y="4514850"/>
            <a:ext cx="1157287" cy="665163"/>
          </a:xfrm>
          <a:custGeom>
            <a:avLst/>
            <a:gdLst>
              <a:gd name="T0" fmla="*/ 0 w 729"/>
              <a:gd name="T1" fmla="*/ 0 h 419"/>
              <a:gd name="T2" fmla="*/ 2147483647 w 729"/>
              <a:gd name="T3" fmla="*/ 0 h 419"/>
              <a:gd name="T4" fmla="*/ 2147483647 w 729"/>
              <a:gd name="T5" fmla="*/ 2147483647 h 419"/>
              <a:gd name="T6" fmla="*/ 0 60000 65536"/>
              <a:gd name="T7" fmla="*/ 0 60000 65536"/>
              <a:gd name="T8" fmla="*/ 0 60000 65536"/>
              <a:gd name="T9" fmla="*/ 0 w 729"/>
              <a:gd name="T10" fmla="*/ 0 h 419"/>
              <a:gd name="T11" fmla="*/ 729 w 729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9" h="419">
                <a:moveTo>
                  <a:pt x="0" y="0"/>
                </a:moveTo>
                <a:lnTo>
                  <a:pt x="174" y="0"/>
                </a:lnTo>
                <a:lnTo>
                  <a:pt x="729" y="41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Rectangle 121"/>
          <p:cNvSpPr>
            <a:spLocks noChangeArrowheads="1"/>
          </p:cNvSpPr>
          <p:nvPr/>
        </p:nvSpPr>
        <p:spPr bwMode="auto">
          <a:xfrm>
            <a:off x="4295775" y="4467225"/>
            <a:ext cx="2667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000000"/>
                </a:solidFill>
                <a:latin typeface="Arial" charset="0"/>
              </a:rPr>
              <a:t>Lacuna</a:t>
            </a:r>
          </a:p>
        </p:txBody>
      </p:sp>
      <p:sp>
        <p:nvSpPr>
          <p:cNvPr id="27739" name="Rectangle 5"/>
          <p:cNvSpPr>
            <a:spLocks noChangeArrowheads="1"/>
          </p:cNvSpPr>
          <p:nvPr/>
        </p:nvSpPr>
        <p:spPr bwMode="auto">
          <a:xfrm>
            <a:off x="3400425" y="4108450"/>
            <a:ext cx="2327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7740" name="Rectangle 5"/>
          <p:cNvSpPr>
            <a:spLocks noChangeArrowheads="1"/>
          </p:cNvSpPr>
          <p:nvPr/>
        </p:nvSpPr>
        <p:spPr bwMode="auto">
          <a:xfrm>
            <a:off x="3759200" y="6305550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b: © The McGraw-Hill Companies, Inc./Al Telser, photographer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C2C78B-9255-4DBA-9EA6-04F0C04E0D94}" type="slidenum">
              <a:rPr lang="en-US" altLang="en-US" sz="1400" smtClean="0"/>
              <a:pPr eaLnBrk="1" hangingPunct="1"/>
              <a:t>19</a:t>
            </a:fld>
            <a:endParaRPr lang="en-US" altLang="en-US" sz="140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25438" y="744537"/>
            <a:ext cx="653256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  <a:cs typeface="Arial" charset="0"/>
              </a:rPr>
              <a:t>Blood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Fluid matrix called plasma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Red blood cells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White blood cells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Platelets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Transports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Defends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Involved in clotting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Throughout body in blood vessels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  <a:cs typeface="Arial" charset="0"/>
              </a:rPr>
              <a:t> Heart</a:t>
            </a:r>
          </a:p>
        </p:txBody>
      </p:sp>
      <p:sp>
        <p:nvSpPr>
          <p:cNvPr id="28678" name="AutoShape 8"/>
          <p:cNvSpPr>
            <a:spLocks noChangeAspect="1" noChangeArrowheads="1" noTextEdit="1"/>
          </p:cNvSpPr>
          <p:nvPr/>
        </p:nvSpPr>
        <p:spPr bwMode="auto">
          <a:xfrm>
            <a:off x="4117975" y="3030538"/>
            <a:ext cx="44418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199"/>
            <a:ext cx="7691990" cy="29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1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1B0445-D17C-4F47-A5C0-D803B6C6839B}" type="slidenum">
              <a:rPr lang="en-US" altLang="en-US" sz="1400" smtClean="0"/>
              <a:pPr eaLnBrk="1" hangingPunct="1"/>
              <a:t>2</a:t>
            </a:fld>
            <a:endParaRPr lang="en-US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solidFill>
            <a:srgbClr val="6699FF"/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Arial" charset="0"/>
              </a:rPr>
              <a:t>Connective Tissues</a:t>
            </a: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762000" y="15240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latin typeface="Arial" charset="0"/>
              </a:rPr>
              <a:t>General characteristics: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143000" y="1981200"/>
            <a:ext cx="420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 u="sng">
                <a:latin typeface="Arial" charset="0"/>
              </a:rPr>
              <a:t>Most</a:t>
            </a:r>
            <a:r>
              <a:rPr lang="en-US" altLang="en-US" b="1">
                <a:latin typeface="Arial" charset="0"/>
              </a:rPr>
              <a:t> abundant tissue type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143000" y="2362200"/>
            <a:ext cx="45815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latin typeface="Arial" charset="0"/>
              </a:rPr>
              <a:t>Many functions: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</a:t>
            </a:r>
            <a:r>
              <a:rPr lang="en-US" altLang="en-US" sz="2000" b="1">
                <a:latin typeface="Arial" charset="0"/>
              </a:rPr>
              <a:t>Bind structures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Provide support and protection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Serve as frameworks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Fill spaces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Store fat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Produce blood cells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Protect against infections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>
                <a:latin typeface="Arial" charset="0"/>
              </a:rPr>
              <a:t> Help repair tissue damage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1219200" y="5257800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latin typeface="Arial" charset="0"/>
              </a:rPr>
              <a:t>Have a matrix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1219200" y="5638800"/>
            <a:ext cx="556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latin typeface="Arial" charset="0"/>
              </a:rPr>
              <a:t>Have varying degrees of vascularity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1219200" y="6019800"/>
            <a:ext cx="459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</a:t>
            </a:r>
            <a:r>
              <a:rPr lang="en-US" altLang="en-US" b="1">
                <a:latin typeface="Arial" charset="0"/>
              </a:rPr>
              <a:t>Have cells that usually divide</a:t>
            </a: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3589338" y="5246688"/>
            <a:ext cx="4878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In between cells – fibrin, collagen, etc</a:t>
            </a:r>
          </a:p>
        </p:txBody>
      </p:sp>
    </p:spTree>
    <p:extLst>
      <p:ext uri="{BB962C8B-B14F-4D97-AF65-F5344CB8AC3E}">
        <p14:creationId xmlns:p14="http://schemas.microsoft.com/office/powerpoint/2010/main" val="31440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Quiz!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Tissue that stores fat is called ______ tissue.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Epithelial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Adipose</a:t>
            </a:r>
          </a:p>
          <a:p>
            <a:pPr marL="514350" indent="-514350">
              <a:buFontTx/>
              <a:buNone/>
              <a:defRPr/>
            </a:pPr>
            <a:r>
              <a:rPr lang="en-US" dirty="0" smtClean="0"/>
              <a:t>3.  Reticular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3F98F6-BB70-4AF5-8CB8-A3FFF082D93D}" type="slidenum">
              <a:rPr lang="en-US" altLang="en-US" sz="1400" smtClean="0"/>
              <a:pPr eaLnBrk="1" hangingPunct="1"/>
              <a:t>20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123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Tendons and ligaments are what type of connective tissue?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Dense connective tissue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Osseous tissue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Cartilage tissue</a:t>
            </a: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FDB22E-C713-4566-82A4-FF3443BBC2FC}" type="slidenum">
              <a:rPr lang="en-US" altLang="en-US" sz="1400" smtClean="0"/>
              <a:pPr eaLnBrk="1" hangingPunct="1"/>
              <a:t>21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4875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63D84A-B9C6-4614-AF43-40F003054981}" type="slidenum">
              <a:rPr lang="en-US" altLang="en-US" sz="1400" smtClean="0"/>
              <a:pPr eaLnBrk="1" hangingPunct="1"/>
              <a:t>3</a:t>
            </a:fld>
            <a:endParaRPr lang="en-US" altLang="en-US" sz="1400" smtClean="0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5734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Fibroblasts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Fixed cell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Most common cell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Large, star-shaped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Produce fibers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724400" y="1692275"/>
            <a:ext cx="3962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Macrophages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Wandering cell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Phagocytic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Important in injury or infection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827088" y="5181600"/>
            <a:ext cx="3492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Mast cells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Fixed cell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Release heparin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Release histamine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94100"/>
            <a:ext cx="1843087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265488"/>
            <a:ext cx="1971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5224463"/>
            <a:ext cx="1905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Cell Types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8344D2-006E-4AFC-B5B2-064644B7E40F}" type="slidenum">
              <a:rPr lang="en-US" altLang="en-US" sz="1400" smtClean="0"/>
              <a:pPr eaLnBrk="1" hangingPunct="1"/>
              <a:t>4</a:t>
            </a:fld>
            <a:endParaRPr lang="en-US" altLang="en-US" sz="1400" smtClean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85799" y="1524000"/>
            <a:ext cx="428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Collagenous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Thick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Composed of collagen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Great tensile strength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Abundant in dense CT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Hold structures together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Tendons, ligaments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800600" y="1676400"/>
            <a:ext cx="4114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 Elastic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Bundles of </a:t>
            </a:r>
            <a:r>
              <a:rPr lang="en-US" altLang="en-US" b="1" dirty="0" err="1">
                <a:latin typeface="Arial" charset="0"/>
              </a:rPr>
              <a:t>microfibrils</a:t>
            </a:r>
            <a:r>
              <a:rPr lang="en-US" altLang="en-US" b="1" dirty="0">
                <a:latin typeface="Arial" charset="0"/>
              </a:rPr>
              <a:t> embedded in elastin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Fibers branch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Elastic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Vocal cords, air passages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85800" y="4953000"/>
            <a:ext cx="49101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Reticular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Very thin collagenous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Highly branched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>
                <a:latin typeface="Arial" charset="0"/>
              </a:rPr>
              <a:t> Form supportive networks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Types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828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upload.wikimedia.org/wikipedia/commons/6/69/Finger_pile_Ehlers_Danlos_syndr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9612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49EB62-8EC8-46D3-93FD-9EAFD793B143}" type="slidenum">
              <a:rPr lang="en-US" altLang="en-US" sz="1400" smtClean="0"/>
              <a:pPr eaLnBrk="1" hangingPunct="1"/>
              <a:t>6</a:t>
            </a:fld>
            <a:endParaRPr lang="en-US" altLang="en-US" sz="1400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2057400"/>
            <a:ext cx="47783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Connective Tissue Proper: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Loose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Adipose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Reticular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Dense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Elastic connective tissue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240213" y="2057400"/>
            <a:ext cx="490378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solidFill>
                  <a:schemeClr val="accent2"/>
                </a:solidFill>
              </a:rPr>
              <a:t> </a:t>
            </a:r>
            <a:r>
              <a:rPr lang="en-US" altLang="en-US" b="1">
                <a:solidFill>
                  <a:schemeClr val="accent2"/>
                </a:solidFill>
                <a:latin typeface="Arial" charset="0"/>
              </a:rPr>
              <a:t>Specialized Connective Tissue: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Cartilage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Bone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>
                <a:latin typeface="Arial" charset="0"/>
              </a:rPr>
              <a:t> Blood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Main Connective Tissue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35C55B-4918-4B5E-9461-32B1F07F389B}" type="slidenum">
              <a:rPr lang="en-US" altLang="en-US" sz="1400" smtClean="0"/>
              <a:pPr eaLnBrk="1" hangingPunct="1"/>
              <a:t>7</a:t>
            </a:fld>
            <a:endParaRPr lang="en-US" altLang="en-US" sz="1400" smtClean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810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Arial" charset="0"/>
              </a:rPr>
              <a:t>Loose Connective 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Mainly fibroblasts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Fluid to gel-like matrix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Collagenous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Elastic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Bind skin to structures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Beneath most epithelia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Blood vessels nourish nearby epithelial cells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>
                <a:latin typeface="Arial" charset="0"/>
              </a:rPr>
              <a:t> Between muscles</a:t>
            </a:r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>
            <a:off x="2408238" y="5391150"/>
            <a:ext cx="993775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29"/>
          <p:cNvSpPr>
            <a:spLocks noChangeShapeType="1"/>
          </p:cNvSpPr>
          <p:nvPr/>
        </p:nvSpPr>
        <p:spPr bwMode="auto">
          <a:xfrm>
            <a:off x="2308225" y="5951538"/>
            <a:ext cx="1308100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31"/>
          <p:cNvSpPr>
            <a:spLocks noChangeShapeType="1"/>
          </p:cNvSpPr>
          <p:nvPr/>
        </p:nvSpPr>
        <p:spPr bwMode="auto">
          <a:xfrm>
            <a:off x="2335213" y="5724525"/>
            <a:ext cx="315912" cy="1588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34"/>
          <p:cNvSpPr>
            <a:spLocks noChangeShapeType="1"/>
          </p:cNvSpPr>
          <p:nvPr/>
        </p:nvSpPr>
        <p:spPr bwMode="auto">
          <a:xfrm flipH="1">
            <a:off x="1770063" y="5173663"/>
            <a:ext cx="309562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Line 35"/>
          <p:cNvSpPr>
            <a:spLocks noChangeShapeType="1"/>
          </p:cNvSpPr>
          <p:nvPr/>
        </p:nvSpPr>
        <p:spPr bwMode="auto">
          <a:xfrm>
            <a:off x="2479675" y="5180013"/>
            <a:ext cx="227013" cy="1587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Rectangle 48"/>
          <p:cNvSpPr>
            <a:spLocks noChangeArrowheads="1"/>
          </p:cNvSpPr>
          <p:nvPr/>
        </p:nvSpPr>
        <p:spPr bwMode="auto">
          <a:xfrm>
            <a:off x="4564063" y="5668963"/>
            <a:ext cx="2084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 dirty="0" smtClean="0">
                <a:solidFill>
                  <a:srgbClr val="000000"/>
                </a:solidFill>
                <a:latin typeface="Arial" charset="0"/>
              </a:rPr>
              <a:t>(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514" name="Rectangle 50"/>
          <p:cNvSpPr>
            <a:spLocks noChangeArrowheads="1"/>
          </p:cNvSpPr>
          <p:nvPr/>
        </p:nvSpPr>
        <p:spPr bwMode="auto">
          <a:xfrm>
            <a:off x="7121525" y="5668963"/>
            <a:ext cx="79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altLang="en-US" b="1">
              <a:latin typeface="Arial" charset="0"/>
            </a:endParaRPr>
          </a:p>
        </p:txBody>
      </p:sp>
      <p:sp>
        <p:nvSpPr>
          <p:cNvPr id="20526" name="Rectangle 5"/>
          <p:cNvSpPr>
            <a:spLocks noChangeArrowheads="1"/>
          </p:cNvSpPr>
          <p:nvPr/>
        </p:nvSpPr>
        <p:spPr bwMode="auto">
          <a:xfrm>
            <a:off x="5607050" y="4152900"/>
            <a:ext cx="2327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-18143"/>
            <a:ext cx="8229600" cy="1143000"/>
          </a:xfrm>
        </p:spPr>
        <p:txBody>
          <a:bodyPr/>
          <a:lstStyle/>
          <a:p>
            <a:r>
              <a:rPr lang="en-US" dirty="0" smtClean="0"/>
              <a:t>Loose Connective Tissue/Areolar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633311"/>
            <a:ext cx="5140745" cy="411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40719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0" y="3136900"/>
            <a:ext cx="8839955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38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2862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901546" cy="35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30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782</Words>
  <Application>Microsoft Office PowerPoint</Application>
  <PresentationFormat>On-screen Show (4:3)</PresentationFormat>
  <Paragraphs>207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Daily Warm-up   Thursday, October 30th </vt:lpstr>
      <vt:lpstr>Connective Tissues</vt:lpstr>
      <vt:lpstr>Major Cell Types Present</vt:lpstr>
      <vt:lpstr>Fiber Types Present</vt:lpstr>
      <vt:lpstr>PowerPoint Presentation</vt:lpstr>
      <vt:lpstr>2 Main Connective Tissue Groups</vt:lpstr>
      <vt:lpstr>Loose Connective Tissue/Areolar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Quiz!</vt:lpstr>
      <vt:lpstr>PowerPoint Presentation</vt:lpstr>
    </vt:vector>
  </TitlesOfParts>
  <Company>Math and Science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Warm-up   Thursday, October 30th</dc:title>
  <dc:creator>Jeana Albers</dc:creator>
  <cp:lastModifiedBy>Jeana Albers</cp:lastModifiedBy>
  <cp:revision>5</cp:revision>
  <dcterms:created xsi:type="dcterms:W3CDTF">2014-10-29T14:09:05Z</dcterms:created>
  <dcterms:modified xsi:type="dcterms:W3CDTF">2014-10-30T14:49:29Z</dcterms:modified>
</cp:coreProperties>
</file>