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75" r:id="rId4"/>
    <p:sldId id="271" r:id="rId5"/>
    <p:sldId id="272" r:id="rId6"/>
    <p:sldId id="273" r:id="rId7"/>
    <p:sldId id="274" r:id="rId8"/>
    <p:sldId id="277" r:id="rId9"/>
    <p:sldId id="278" r:id="rId10"/>
    <p:sldId id="276" r:id="rId11"/>
    <p:sldId id="279" r:id="rId1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C5608BE-E60F-40F3-8A99-F1E16312AA38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64A727A-C012-4702-A615-88A1E8CD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931" y="-297028"/>
            <a:ext cx="10667590" cy="2677648"/>
          </a:xfrm>
        </p:spPr>
        <p:txBody>
          <a:bodyPr/>
          <a:lstStyle/>
          <a:p>
            <a:pPr algn="ctr"/>
            <a:r>
              <a:rPr lang="en-US" dirty="0" smtClean="0"/>
              <a:t>Skeletal System: Bone anatomy and microstructure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1" y="2299421"/>
            <a:ext cx="3784456" cy="4442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68" y="2347752"/>
            <a:ext cx="6581153" cy="43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7" y="1346200"/>
            <a:ext cx="9376653" cy="5274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62" y="639236"/>
            <a:ext cx="10048755" cy="706964"/>
          </a:xfrm>
        </p:spPr>
        <p:txBody>
          <a:bodyPr/>
          <a:lstStyle/>
          <a:p>
            <a:r>
              <a:rPr lang="en-US" dirty="0" smtClean="0"/>
              <a:t>Compact vs. Spongy/cancellous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974" y="3619501"/>
            <a:ext cx="487679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50396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Compact Bone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404" y="1534245"/>
            <a:ext cx="5577032" cy="5325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9" y="1672790"/>
            <a:ext cx="5779668" cy="4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8" y="792020"/>
            <a:ext cx="10456695" cy="706964"/>
          </a:xfrm>
        </p:spPr>
        <p:txBody>
          <a:bodyPr/>
          <a:lstStyle/>
          <a:p>
            <a:pPr algn="ctr"/>
            <a:r>
              <a:rPr lang="en-US" sz="5400" dirty="0" smtClean="0"/>
              <a:t>Introduction to Skeletal System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73" y="2318712"/>
            <a:ext cx="11767127" cy="3416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# of bones in adults vs. infants</a:t>
            </a:r>
          </a:p>
          <a:p>
            <a:pPr lvl="1">
              <a:defRPr/>
            </a:pPr>
            <a:r>
              <a:rPr lang="en-US" sz="3400" dirty="0" smtClean="0"/>
              <a:t>206 and 300</a:t>
            </a:r>
          </a:p>
          <a:p>
            <a:pPr>
              <a:defRPr/>
            </a:pPr>
            <a:r>
              <a:rPr lang="en-US" sz="3600" dirty="0" smtClean="0"/>
              <a:t>Functions: support, protection, movement, </a:t>
            </a:r>
            <a:r>
              <a:rPr lang="en-US" sz="3600" dirty="0" err="1" smtClean="0"/>
              <a:t>hemopoiesis</a:t>
            </a:r>
            <a:r>
              <a:rPr lang="en-US" sz="3600" dirty="0" smtClean="0"/>
              <a:t>, storage of minerals (calcium and phosphate)</a:t>
            </a:r>
            <a:endParaRPr lang="en-US" sz="3600" dirty="0"/>
          </a:p>
          <a:p>
            <a:pPr>
              <a:defRPr/>
            </a:pPr>
            <a:r>
              <a:rPr lang="en-US" sz="3600" dirty="0" smtClean="0"/>
              <a:t>Compact vs. spongy (cancellous) bone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70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92" y="2326409"/>
            <a:ext cx="5680363" cy="34163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4 </a:t>
            </a:r>
            <a:r>
              <a:rPr lang="en-US" sz="3600" dirty="0"/>
              <a:t>categories of bones:</a:t>
            </a:r>
          </a:p>
          <a:p>
            <a:pPr lvl="1">
              <a:defRPr/>
            </a:pPr>
            <a:r>
              <a:rPr lang="en-US" sz="3400" dirty="0"/>
              <a:t>Long, short, flat, </a:t>
            </a:r>
            <a:r>
              <a:rPr lang="en-US" sz="3400" dirty="0" smtClean="0"/>
              <a:t>irregular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466" y="1810327"/>
            <a:ext cx="6535258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72" y="2152073"/>
            <a:ext cx="9648104" cy="39231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Greater length than width</a:t>
            </a:r>
          </a:p>
          <a:p>
            <a:r>
              <a:rPr lang="en-US" sz="3600" dirty="0" smtClean="0"/>
              <a:t>Most common bone shape</a:t>
            </a:r>
          </a:p>
          <a:p>
            <a:r>
              <a:rPr lang="en-US" sz="3600" dirty="0" smtClean="0"/>
              <a:t>Labeling terms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339" y="1434810"/>
            <a:ext cx="5187661" cy="51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9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83" y="391582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Long Bone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19927"/>
            <a:ext cx="8825659" cy="4184073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43" y="1011919"/>
            <a:ext cx="7698979" cy="57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05" y="0"/>
            <a:ext cx="8812330" cy="68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Short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23" y="2317173"/>
            <a:ext cx="8825659" cy="34163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Have length nearly equal to width</a:t>
            </a:r>
          </a:p>
          <a:p>
            <a:pPr lvl="1"/>
            <a:r>
              <a:rPr lang="en-US" sz="3400" dirty="0" smtClean="0"/>
              <a:t>Ex. carpals, tarsals, patella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182" y="3210212"/>
            <a:ext cx="2925618" cy="34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Flat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54" y="2298700"/>
            <a:ext cx="7097737" cy="3416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Flat, thin surfaces</a:t>
            </a:r>
          </a:p>
          <a:p>
            <a:pPr lvl="1"/>
            <a:r>
              <a:rPr lang="en-US" sz="3200" dirty="0" smtClean="0"/>
              <a:t>Provide surface for muscle attachment</a:t>
            </a:r>
          </a:p>
          <a:p>
            <a:pPr lvl="2"/>
            <a:r>
              <a:rPr lang="en-US" sz="3200" dirty="0" smtClean="0"/>
              <a:t>Ex. skull bones, scapulae, sternum, and ribs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90" y="2286000"/>
            <a:ext cx="4944533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Irregular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45" y="2446482"/>
            <a:ext cx="8825659" cy="3416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not fit into the other categories</a:t>
            </a:r>
          </a:p>
          <a:p>
            <a:pPr lvl="1"/>
            <a:r>
              <a:rPr lang="en-US" sz="3200" dirty="0" smtClean="0"/>
              <a:t>Ex. </a:t>
            </a:r>
            <a:r>
              <a:rPr lang="en-US" sz="3200" dirty="0" err="1" smtClean="0"/>
              <a:t>os</a:t>
            </a:r>
            <a:r>
              <a:rPr lang="en-US" sz="3200" dirty="0" smtClean="0"/>
              <a:t> coxae, vertebrae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28" y="3036477"/>
            <a:ext cx="5227492" cy="37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38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740</TotalTime>
  <Words>137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Skeletal System: Bone anatomy and microstructure</vt:lpstr>
      <vt:lpstr>Introduction to Skeletal System</vt:lpstr>
      <vt:lpstr>Introduction Continued</vt:lpstr>
      <vt:lpstr>Long bones</vt:lpstr>
      <vt:lpstr>Long Bone Labeling</vt:lpstr>
      <vt:lpstr>PowerPoint Presentation</vt:lpstr>
      <vt:lpstr>Short Bones</vt:lpstr>
      <vt:lpstr>Flat Bones</vt:lpstr>
      <vt:lpstr>Irregular Bones</vt:lpstr>
      <vt:lpstr>Compact vs. Spongy/cancellous bone</vt:lpstr>
      <vt:lpstr>Compact Bone Anatomy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that Love to Tussle</dc:title>
  <dc:creator>Jeana Albers</dc:creator>
  <cp:lastModifiedBy>Jeana Albers</cp:lastModifiedBy>
  <cp:revision>17</cp:revision>
  <cp:lastPrinted>2017-02-10T13:16:12Z</cp:lastPrinted>
  <dcterms:created xsi:type="dcterms:W3CDTF">2016-02-05T15:37:05Z</dcterms:created>
  <dcterms:modified xsi:type="dcterms:W3CDTF">2017-12-04T15:34:52Z</dcterms:modified>
</cp:coreProperties>
</file>