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91" r:id="rId2"/>
    <p:sldId id="275" r:id="rId3"/>
    <p:sldId id="292" r:id="rId4"/>
    <p:sldId id="276" r:id="rId5"/>
    <p:sldId id="293" r:id="rId6"/>
    <p:sldId id="294" r:id="rId7"/>
    <p:sldId id="295" r:id="rId8"/>
    <p:sldId id="274" r:id="rId9"/>
    <p:sldId id="277" r:id="rId10"/>
    <p:sldId id="278" r:id="rId11"/>
    <p:sldId id="279" r:id="rId12"/>
    <p:sldId id="281" r:id="rId13"/>
    <p:sldId id="282" r:id="rId14"/>
    <p:sldId id="280" r:id="rId15"/>
    <p:sldId id="283" r:id="rId16"/>
    <p:sldId id="285" r:id="rId17"/>
    <p:sldId id="271" r:id="rId18"/>
    <p:sldId id="273" r:id="rId19"/>
    <p:sldId id="289" r:id="rId20"/>
    <p:sldId id="290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60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0DC736-3B5D-4BD8-B00E-7B9D4C9E7CB6}" type="datetimeFigureOut">
              <a:rPr lang="en-US" smtClean="0"/>
              <a:t>9/9/2019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C4D875-6EFC-49B7-B018-A5C5097E4E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5171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25164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497942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227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31120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278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10260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66D98-5AA0-4DC0-A143-6D2BAC357F8F}" type="datetimeFigureOut">
              <a:rPr lang="en-US" smtClean="0"/>
              <a:t>9/9/2019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06B8E-04B1-46D2-9D7E-CD78602171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632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66D98-5AA0-4DC0-A143-6D2BAC357F8F}" type="datetimeFigureOut">
              <a:rPr lang="en-US" smtClean="0"/>
              <a:t>9/9/2019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06B8E-04B1-46D2-9D7E-CD78602171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0656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66D98-5AA0-4DC0-A143-6D2BAC357F8F}" type="datetimeFigureOut">
              <a:rPr lang="en-US" smtClean="0"/>
              <a:t>9/9/2019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06B8E-04B1-46D2-9D7E-CD78602171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9924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998A8BC3-F1D2-430A-89BE-9C84A90CEA6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8592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66D98-5AA0-4DC0-A143-6D2BAC357F8F}" type="datetimeFigureOut">
              <a:rPr lang="en-US" smtClean="0"/>
              <a:t>9/9/2019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06B8E-04B1-46D2-9D7E-CD78602171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440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66D98-5AA0-4DC0-A143-6D2BAC357F8F}" type="datetimeFigureOut">
              <a:rPr lang="en-US" smtClean="0"/>
              <a:t>9/9/2019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06B8E-04B1-46D2-9D7E-CD78602171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3930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66D98-5AA0-4DC0-A143-6D2BAC357F8F}" type="datetimeFigureOut">
              <a:rPr lang="en-US" smtClean="0"/>
              <a:t>9/9/2019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06B8E-04B1-46D2-9D7E-CD78602171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2377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66D98-5AA0-4DC0-A143-6D2BAC357F8F}" type="datetimeFigureOut">
              <a:rPr lang="en-US" smtClean="0"/>
              <a:t>9/9/2019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06B8E-04B1-46D2-9D7E-CD78602171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6773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66D98-5AA0-4DC0-A143-6D2BAC357F8F}" type="datetimeFigureOut">
              <a:rPr lang="en-US" smtClean="0"/>
              <a:t>9/9/2019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06B8E-04B1-46D2-9D7E-CD78602171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138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66D98-5AA0-4DC0-A143-6D2BAC357F8F}" type="datetimeFigureOut">
              <a:rPr lang="en-US" smtClean="0"/>
              <a:t>9/9/2019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06B8E-04B1-46D2-9D7E-CD78602171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943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66D98-5AA0-4DC0-A143-6D2BAC357F8F}" type="datetimeFigureOut">
              <a:rPr lang="en-US" smtClean="0"/>
              <a:t>9/9/2019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06B8E-04B1-46D2-9D7E-CD78602171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0699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66D98-5AA0-4DC0-A143-6D2BAC357F8F}" type="datetimeFigureOut">
              <a:rPr lang="en-US" smtClean="0"/>
              <a:t>9/9/2019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06B8E-04B1-46D2-9D7E-CD78602171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7338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866D98-5AA0-4DC0-A143-6D2BAC357F8F}" type="datetimeFigureOut">
              <a:rPr lang="en-US" smtClean="0"/>
              <a:t>9/9/2019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906B8E-04B1-46D2-9D7E-CD78602171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403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Body Planes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4847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257"/>
            <a:ext cx="8229600" cy="1143000"/>
          </a:xfrm>
        </p:spPr>
        <p:txBody>
          <a:bodyPr/>
          <a:lstStyle/>
          <a:p>
            <a:r>
              <a:rPr lang="en-US" dirty="0" smtClean="0"/>
              <a:t>Superficial vs. Deep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229600" cy="4525963"/>
          </a:xfrm>
        </p:spPr>
        <p:txBody>
          <a:bodyPr/>
          <a:lstStyle/>
          <a:p>
            <a:r>
              <a:rPr lang="en-US" dirty="0" smtClean="0"/>
              <a:t>Superficial/peripheral: closer to the skin’s </a:t>
            </a:r>
            <a:r>
              <a:rPr lang="en-US" dirty="0" smtClean="0"/>
              <a:t>surface</a:t>
            </a:r>
          </a:p>
          <a:p>
            <a:r>
              <a:rPr lang="en-US" dirty="0" smtClean="0"/>
              <a:t>Deep- away from skin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708396"/>
            <a:ext cx="3352800" cy="5149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56619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257"/>
            <a:ext cx="8229600" cy="1143000"/>
          </a:xfrm>
        </p:spPr>
        <p:txBody>
          <a:bodyPr/>
          <a:lstStyle/>
          <a:p>
            <a:r>
              <a:rPr lang="en-US" dirty="0" smtClean="0"/>
              <a:t>Body Sections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525963"/>
          </a:xfrm>
        </p:spPr>
        <p:txBody>
          <a:bodyPr/>
          <a:lstStyle/>
          <a:p>
            <a:r>
              <a:rPr lang="en-US" dirty="0" smtClean="0"/>
              <a:t>Sagittal: left and right sections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1343" y="1905000"/>
            <a:ext cx="4800600" cy="4140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663450"/>
            <a:ext cx="1934030" cy="5042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77479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0914" y="-152400"/>
            <a:ext cx="8229600" cy="1143000"/>
          </a:xfrm>
        </p:spPr>
        <p:txBody>
          <a:bodyPr/>
          <a:lstStyle/>
          <a:p>
            <a:r>
              <a:rPr lang="en-US" dirty="0" smtClean="0"/>
              <a:t>Transverse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52600"/>
            <a:ext cx="8229600" cy="4525963"/>
          </a:xfrm>
        </p:spPr>
        <p:txBody>
          <a:bodyPr/>
          <a:lstStyle/>
          <a:p>
            <a:r>
              <a:rPr lang="en-US" dirty="0" smtClean="0"/>
              <a:t>Cut into upper and lower halves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2115" y="685800"/>
            <a:ext cx="2895599" cy="5935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743199"/>
            <a:ext cx="4800600" cy="3223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78656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US" dirty="0" smtClean="0"/>
              <a:t>Frontal or coronal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031732"/>
            <a:ext cx="5638800" cy="4525963"/>
          </a:xfrm>
        </p:spPr>
        <p:txBody>
          <a:bodyPr/>
          <a:lstStyle/>
          <a:p>
            <a:r>
              <a:rPr lang="en-US" dirty="0" smtClean="0"/>
              <a:t>Divided into anterior (front) and posterior (back) portions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034041"/>
            <a:ext cx="2209800" cy="5794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057400"/>
            <a:ext cx="3962400" cy="4766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7558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63" y="228600"/>
            <a:ext cx="7761287" cy="640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17955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28600"/>
            <a:ext cx="7696200" cy="6574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79899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Try it!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In pairs, identify the following areas on a partner:</a:t>
            </a:r>
          </a:p>
          <a:p>
            <a:pPr lvl="1"/>
            <a:r>
              <a:rPr lang="en-US" dirty="0" smtClean="0"/>
              <a:t>Area distal to the knee</a:t>
            </a:r>
          </a:p>
          <a:p>
            <a:pPr lvl="1"/>
            <a:r>
              <a:rPr lang="en-US" dirty="0" smtClean="0"/>
              <a:t>Area proximal to the elbow</a:t>
            </a:r>
          </a:p>
          <a:p>
            <a:pPr lvl="1"/>
            <a:r>
              <a:rPr lang="en-US" dirty="0" smtClean="0"/>
              <a:t>Lateral to the big toe</a:t>
            </a:r>
          </a:p>
          <a:p>
            <a:pPr lvl="1"/>
            <a:r>
              <a:rPr lang="en-US" dirty="0" smtClean="0"/>
              <a:t>Anterior side of the body</a:t>
            </a:r>
          </a:p>
          <a:p>
            <a:pPr lvl="1"/>
            <a:r>
              <a:rPr lang="en-US" dirty="0" smtClean="0"/>
              <a:t>Posterior side of the body</a:t>
            </a:r>
          </a:p>
          <a:p>
            <a:pPr lvl="1"/>
            <a:r>
              <a:rPr lang="en-US" dirty="0" smtClean="0"/>
              <a:t>Area that is medial to the shoulder</a:t>
            </a:r>
          </a:p>
          <a:p>
            <a:pPr lvl="1"/>
            <a:r>
              <a:rPr lang="en-US" dirty="0" smtClean="0"/>
              <a:t>Area that is superior to the lungs</a:t>
            </a:r>
          </a:p>
          <a:p>
            <a:pPr lvl="1"/>
            <a:r>
              <a:rPr lang="en-US" dirty="0" smtClean="0"/>
              <a:t>Area that is inferior to the heart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67738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17" name="Picture 13" descr="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664668"/>
            <a:ext cx="5715000" cy="6208258"/>
          </a:xfrm>
        </p:spPr>
      </p:pic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686800" cy="6858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 anchor="b">
            <a:normAutofit fontScale="90000"/>
          </a:bodyPr>
          <a:lstStyle/>
          <a:p>
            <a:r>
              <a:rPr lang="en-US" altLang="en-US" b="1" dirty="0"/>
              <a:t/>
            </a:r>
            <a:br>
              <a:rPr lang="en-US" altLang="en-US" b="1" dirty="0"/>
            </a:br>
            <a:r>
              <a:rPr lang="en-US" altLang="en-US" b="1" dirty="0"/>
              <a:t>Abdominal Regions &amp; Quadrants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600200"/>
            <a:ext cx="3810000" cy="44958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/>
          <a:p>
            <a:endParaRPr lang="en-US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770973411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-152400"/>
            <a:ext cx="8686800" cy="1143000"/>
          </a:xfrm>
        </p:spPr>
        <p:txBody>
          <a:bodyPr/>
          <a:lstStyle/>
          <a:p>
            <a:r>
              <a:rPr lang="en-US" altLang="en-US" b="1" dirty="0"/>
              <a:t>Abdominal Regions &amp; Quadrants</a:t>
            </a:r>
            <a:endParaRPr lang="en-US" altLang="en-US" dirty="0"/>
          </a:p>
        </p:txBody>
      </p:sp>
      <p:sp>
        <p:nvSpPr>
          <p:cNvPr id="2775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981200"/>
            <a:ext cx="3581400" cy="4114800"/>
          </a:xfrm>
        </p:spPr>
        <p:txBody>
          <a:bodyPr/>
          <a:lstStyle/>
          <a:p>
            <a:pPr marL="0" indent="0">
              <a:buNone/>
            </a:pPr>
            <a:endParaRPr lang="en-US" altLang="en-US" sz="2800" b="1" dirty="0"/>
          </a:p>
        </p:txBody>
      </p:sp>
      <p:pic>
        <p:nvPicPr>
          <p:cNvPr id="277510" name="Picture 6" descr="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19299" y="685800"/>
            <a:ext cx="4931229" cy="6172200"/>
          </a:xfrm>
        </p:spPr>
      </p:pic>
    </p:spTree>
    <p:extLst>
      <p:ext uri="{BB962C8B-B14F-4D97-AF65-F5344CB8AC3E}">
        <p14:creationId xmlns:p14="http://schemas.microsoft.com/office/powerpoint/2010/main" val="3621830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altLang="en-US" dirty="0"/>
              <a:t>Serous Membranes (Epithelial)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447800"/>
            <a:ext cx="4419600" cy="50292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en-US" sz="2800" dirty="0"/>
              <a:t>L</a:t>
            </a:r>
            <a:r>
              <a:rPr lang="en-US" altLang="en-US" sz="2800" dirty="0" smtClean="0"/>
              <a:t>ine </a:t>
            </a:r>
            <a:r>
              <a:rPr lang="en-US" altLang="en-US" sz="2800" dirty="0"/>
              <a:t>body cavities that do not open directly to the </a:t>
            </a:r>
            <a:r>
              <a:rPr lang="en-US" altLang="en-US" sz="2800" dirty="0" smtClean="0"/>
              <a:t>outside</a:t>
            </a:r>
          </a:p>
          <a:p>
            <a:pPr>
              <a:lnSpc>
                <a:spcPct val="90000"/>
              </a:lnSpc>
            </a:pPr>
            <a:r>
              <a:rPr lang="en-US" altLang="en-US" sz="2800" dirty="0"/>
              <a:t>C</a:t>
            </a:r>
            <a:r>
              <a:rPr lang="en-US" altLang="en-US" sz="2800" dirty="0" smtClean="0"/>
              <a:t>over </a:t>
            </a:r>
            <a:r>
              <a:rPr lang="en-US" altLang="en-US" sz="2800" dirty="0"/>
              <a:t>the organs located in those cavities. </a:t>
            </a:r>
            <a:endParaRPr lang="en-US" altLang="en-US" sz="2800" dirty="0" smtClean="0"/>
          </a:p>
          <a:p>
            <a:pPr>
              <a:lnSpc>
                <a:spcPct val="90000"/>
              </a:lnSpc>
            </a:pPr>
            <a:endParaRPr lang="en-US" altLang="en-US" sz="2800" dirty="0"/>
          </a:p>
          <a:p>
            <a:pPr>
              <a:lnSpc>
                <a:spcPct val="90000"/>
              </a:lnSpc>
            </a:pPr>
            <a:r>
              <a:rPr lang="en-US" altLang="en-US" sz="2800" dirty="0" smtClean="0"/>
              <a:t>Fluid </a:t>
            </a:r>
            <a:r>
              <a:rPr lang="en-US" altLang="en-US" sz="2800" dirty="0"/>
              <a:t>lubricates the membrane and reduces friction and abrasion when organs move against each other.</a:t>
            </a:r>
          </a:p>
        </p:txBody>
      </p:sp>
      <p:pic>
        <p:nvPicPr>
          <p:cNvPr id="9220" name="Picture 4" descr="pampinifor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990600"/>
            <a:ext cx="2433638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1808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53000" y="3581400"/>
            <a:ext cx="3810000" cy="304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7162800" y="1676400"/>
            <a:ext cx="16764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/>
              <a:t>Canine Reproductive Organs</a:t>
            </a:r>
          </a:p>
        </p:txBody>
      </p:sp>
    </p:spTree>
    <p:extLst>
      <p:ext uri="{BB962C8B-B14F-4D97-AF65-F5344CB8AC3E}">
        <p14:creationId xmlns:p14="http://schemas.microsoft.com/office/powerpoint/2010/main" val="25064657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7620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 anchor="b"/>
          <a:lstStyle/>
          <a:p>
            <a:r>
              <a:rPr lang="en-US" altLang="en-US" b="1"/>
              <a:t>Directional Terms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295400"/>
            <a:ext cx="8991600" cy="48006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/>
          <a:p>
            <a:r>
              <a:rPr lang="en-US" altLang="en-US" b="1" dirty="0" smtClean="0"/>
              <a:t>Superior-</a:t>
            </a:r>
            <a:r>
              <a:rPr lang="en-US" altLang="en-US" b="1" dirty="0"/>
              <a:t> </a:t>
            </a:r>
            <a:r>
              <a:rPr lang="en-US" altLang="en-US" dirty="0" smtClean="0"/>
              <a:t>Toward </a:t>
            </a:r>
            <a:r>
              <a:rPr lang="en-US" altLang="en-US" dirty="0"/>
              <a:t>the head end or </a:t>
            </a:r>
            <a:r>
              <a:rPr lang="en-US" altLang="en-US" dirty="0" smtClean="0"/>
              <a:t>upper </a:t>
            </a:r>
            <a:r>
              <a:rPr lang="en-US" altLang="en-US" dirty="0"/>
              <a:t>part of a structure or </a:t>
            </a:r>
            <a:r>
              <a:rPr lang="en-US" altLang="en-US" dirty="0" smtClean="0"/>
              <a:t>the body</a:t>
            </a:r>
          </a:p>
          <a:p>
            <a:endParaRPr lang="en-US" altLang="en-US" dirty="0"/>
          </a:p>
          <a:p>
            <a:r>
              <a:rPr lang="en-US" altLang="en-US" b="1" dirty="0" smtClean="0"/>
              <a:t>Inferior- </a:t>
            </a:r>
            <a:r>
              <a:rPr lang="en-US" altLang="en-US" dirty="0" smtClean="0"/>
              <a:t>Away </a:t>
            </a:r>
            <a:r>
              <a:rPr lang="en-US" altLang="en-US" dirty="0"/>
              <a:t>from the head end or </a:t>
            </a:r>
            <a:r>
              <a:rPr lang="en-US" altLang="en-US" dirty="0" smtClean="0"/>
              <a:t>toward </a:t>
            </a:r>
            <a:r>
              <a:rPr lang="en-US" altLang="en-US" dirty="0"/>
              <a:t>the lower part of a </a:t>
            </a:r>
            <a:r>
              <a:rPr lang="en-US" altLang="en-US" dirty="0" smtClean="0"/>
              <a:t>structure </a:t>
            </a:r>
            <a:r>
              <a:rPr lang="en-US" altLang="en-US" dirty="0"/>
              <a:t>or the body</a:t>
            </a:r>
          </a:p>
          <a:p>
            <a:pPr>
              <a:buFont typeface="Wingdings" pitchFamily="1" charset="2"/>
              <a:buNone/>
            </a:pPr>
            <a:endParaRPr lang="en-US" altLang="en-US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7400" y="4038600"/>
            <a:ext cx="4648200" cy="2633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873179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0" t="1166" r="2283" b="4716"/>
          <a:stretch>
            <a:fillRect/>
          </a:stretch>
        </p:blipFill>
        <p:spPr>
          <a:xfrm>
            <a:off x="3657600" y="990600"/>
            <a:ext cx="5140325" cy="5562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altLang="en-US" dirty="0"/>
              <a:t>Serous Membranes </a:t>
            </a:r>
            <a:r>
              <a:rPr lang="en-US" altLang="en-US" dirty="0" err="1"/>
              <a:t>cont</a:t>
            </a:r>
            <a:r>
              <a:rPr lang="en-US" altLang="en-US" dirty="0"/>
              <a:t>….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447800"/>
            <a:ext cx="3733800" cy="4530725"/>
          </a:xfrm>
        </p:spPr>
        <p:txBody>
          <a:bodyPr/>
          <a:lstStyle/>
          <a:p>
            <a:r>
              <a:rPr lang="en-US" altLang="en-US" sz="2400" dirty="0"/>
              <a:t>Serous membranes occur in pairs separated by serous fluid</a:t>
            </a:r>
          </a:p>
          <a:p>
            <a:r>
              <a:rPr lang="en-US" altLang="en-US" sz="2400" dirty="0"/>
              <a:t>Specific </a:t>
            </a:r>
            <a:endParaRPr lang="en-US" altLang="en-US" sz="2400" dirty="0" smtClean="0"/>
          </a:p>
          <a:p>
            <a:pPr lvl="1"/>
            <a:r>
              <a:rPr lang="en-US" altLang="en-US" sz="2000" dirty="0" smtClean="0"/>
              <a:t>Peritoneum</a:t>
            </a:r>
            <a:endParaRPr lang="en-US" altLang="en-US" sz="2000" dirty="0"/>
          </a:p>
          <a:p>
            <a:pPr lvl="2"/>
            <a:r>
              <a:rPr lang="en-US" altLang="en-US" sz="1800" dirty="0"/>
              <a:t>Abdominal cavity</a:t>
            </a:r>
          </a:p>
          <a:p>
            <a:pPr lvl="1"/>
            <a:r>
              <a:rPr lang="en-US" altLang="en-US" sz="2000" dirty="0"/>
              <a:t>Pleura</a:t>
            </a:r>
          </a:p>
          <a:p>
            <a:pPr lvl="2"/>
            <a:r>
              <a:rPr lang="en-US" altLang="en-US" sz="1800" dirty="0"/>
              <a:t>Around the lungs</a:t>
            </a:r>
          </a:p>
          <a:p>
            <a:pPr lvl="1"/>
            <a:r>
              <a:rPr lang="en-US" altLang="en-US" sz="2000" dirty="0"/>
              <a:t>Pericardium</a:t>
            </a:r>
          </a:p>
          <a:p>
            <a:pPr lvl="2"/>
            <a:r>
              <a:rPr lang="en-US" altLang="en-US" sz="1800" dirty="0"/>
              <a:t>Around the heart</a:t>
            </a:r>
          </a:p>
          <a:p>
            <a:endParaRPr lang="en-US" altLang="en-US" sz="2400" dirty="0"/>
          </a:p>
          <a:p>
            <a:pPr>
              <a:buFont typeface="Wingdings" panose="05000000000000000000" pitchFamily="2" charset="2"/>
              <a:buNone/>
            </a:pP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7634829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200"/>
            <a:ext cx="9157721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6378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7620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 anchor="b"/>
          <a:lstStyle/>
          <a:p>
            <a:r>
              <a:rPr lang="en-US" altLang="en-US" b="1"/>
              <a:t>Directional Terms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8839200" cy="48006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/>
          <a:p>
            <a:r>
              <a:rPr lang="en-US" altLang="en-US" b="1" dirty="0" smtClean="0"/>
              <a:t>Anterior-</a:t>
            </a:r>
            <a:r>
              <a:rPr lang="en-US" altLang="en-US" b="1" dirty="0"/>
              <a:t> </a:t>
            </a:r>
            <a:r>
              <a:rPr lang="en-US" altLang="en-US" dirty="0" smtClean="0"/>
              <a:t>Toward </a:t>
            </a:r>
            <a:r>
              <a:rPr lang="en-US" altLang="en-US" dirty="0"/>
              <a:t>or at the front of </a:t>
            </a:r>
            <a:r>
              <a:rPr lang="en-US" altLang="en-US" dirty="0" smtClean="0"/>
              <a:t>the </a:t>
            </a:r>
            <a:r>
              <a:rPr lang="en-US" altLang="en-US" dirty="0"/>
              <a:t>body </a:t>
            </a:r>
            <a:r>
              <a:rPr lang="en-US" altLang="en-US" dirty="0" smtClean="0"/>
              <a:t>(ventral</a:t>
            </a:r>
            <a:r>
              <a:rPr lang="en-US" altLang="en-US" dirty="0"/>
              <a:t>) </a:t>
            </a:r>
            <a:r>
              <a:rPr lang="en-US" altLang="en-US" b="1" dirty="0"/>
              <a:t>				</a:t>
            </a:r>
          </a:p>
          <a:p>
            <a:r>
              <a:rPr lang="en-US" altLang="en-US" b="1" dirty="0" smtClean="0"/>
              <a:t>Posterior- </a:t>
            </a:r>
            <a:r>
              <a:rPr lang="en-US" altLang="en-US" dirty="0" smtClean="0"/>
              <a:t>Toward </a:t>
            </a:r>
            <a:r>
              <a:rPr lang="en-US" altLang="en-US" dirty="0"/>
              <a:t>the back of the </a:t>
            </a:r>
            <a:r>
              <a:rPr lang="en-US" altLang="en-US" dirty="0" smtClean="0"/>
              <a:t>body</a:t>
            </a:r>
            <a:r>
              <a:rPr lang="en-US" altLang="en-US" dirty="0"/>
              <a:t>; behind (dorsal)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9400" y="2936051"/>
            <a:ext cx="3200400" cy="3951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195080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211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Directional Terms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Medial- toward the mid-line of the body</a:t>
            </a:r>
          </a:p>
          <a:p>
            <a:r>
              <a:rPr lang="en-US" dirty="0" smtClean="0"/>
              <a:t>Lateral- away from the mid-line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2705100"/>
            <a:ext cx="4152900" cy="415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0422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492" y="0"/>
            <a:ext cx="8889015" cy="662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0252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Medial vs. Lateral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990600"/>
            <a:ext cx="5297214" cy="5637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22503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Proximal vs. Lateral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685" y="1623218"/>
            <a:ext cx="3429000" cy="4525963"/>
          </a:xfrm>
        </p:spPr>
        <p:txBody>
          <a:bodyPr/>
          <a:lstStyle/>
          <a:p>
            <a:r>
              <a:rPr lang="en-US" dirty="0" smtClean="0"/>
              <a:t>Proximal- closer to the trunk </a:t>
            </a:r>
            <a:endParaRPr lang="en-US" dirty="0" smtClean="0"/>
          </a:p>
          <a:p>
            <a:r>
              <a:rPr lang="en-US" dirty="0" smtClean="0"/>
              <a:t>Distal- further away from the trunk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199" y="1219200"/>
            <a:ext cx="4940968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24545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475</TotalTime>
  <Words>259</Words>
  <Application>Microsoft Office PowerPoint</Application>
  <PresentationFormat>On-screen Show (4:3)</PresentationFormat>
  <Paragraphs>51</Paragraphs>
  <Slides>20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Wingdings</vt:lpstr>
      <vt:lpstr>Office Theme</vt:lpstr>
      <vt:lpstr>Body Planes</vt:lpstr>
      <vt:lpstr>Directional Terms</vt:lpstr>
      <vt:lpstr>PowerPoint Presentation</vt:lpstr>
      <vt:lpstr>Directional Terms</vt:lpstr>
      <vt:lpstr>PowerPoint Presentation</vt:lpstr>
      <vt:lpstr>Directional Terms</vt:lpstr>
      <vt:lpstr>PowerPoint Presentation</vt:lpstr>
      <vt:lpstr>Medial vs. Lateral</vt:lpstr>
      <vt:lpstr>Proximal vs. Lateral</vt:lpstr>
      <vt:lpstr>Superficial vs. Deep</vt:lpstr>
      <vt:lpstr>Body Sections</vt:lpstr>
      <vt:lpstr>Transverse</vt:lpstr>
      <vt:lpstr>Frontal or coronal</vt:lpstr>
      <vt:lpstr>PowerPoint Presentation</vt:lpstr>
      <vt:lpstr>PowerPoint Presentation</vt:lpstr>
      <vt:lpstr>Try it!</vt:lpstr>
      <vt:lpstr> Abdominal Regions &amp; Quadrants</vt:lpstr>
      <vt:lpstr>Abdominal Regions &amp; Quadrants</vt:lpstr>
      <vt:lpstr>Serous Membranes (Epithelial)</vt:lpstr>
      <vt:lpstr>Serous Membranes cont….</vt:lpstr>
    </vt:vector>
  </TitlesOfParts>
  <Company>Math and Science Academy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Jeana Albers</dc:creator>
  <cp:lastModifiedBy>Jeana Albers</cp:lastModifiedBy>
  <cp:revision>17</cp:revision>
  <dcterms:created xsi:type="dcterms:W3CDTF">2014-09-10T20:59:26Z</dcterms:created>
  <dcterms:modified xsi:type="dcterms:W3CDTF">2019-09-09T14:46:14Z</dcterms:modified>
</cp:coreProperties>
</file>